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79" r:id="rId3"/>
    <p:sldId id="396" r:id="rId4"/>
    <p:sldId id="426" r:id="rId5"/>
    <p:sldId id="427" r:id="rId6"/>
    <p:sldId id="428" r:id="rId7"/>
    <p:sldId id="429" r:id="rId8"/>
    <p:sldId id="430" r:id="rId9"/>
    <p:sldId id="431" r:id="rId10"/>
    <p:sldId id="432" r:id="rId11"/>
    <p:sldId id="433" r:id="rId12"/>
    <p:sldId id="263" r:id="rId13"/>
    <p:sldId id="257" r:id="rId14"/>
    <p:sldId id="258" r:id="rId15"/>
    <p:sldId id="259" r:id="rId16"/>
    <p:sldId id="260" r:id="rId17"/>
    <p:sldId id="261" r:id="rId18"/>
    <p:sldId id="264" r:id="rId19"/>
    <p:sldId id="265" r:id="rId20"/>
    <p:sldId id="435" r:id="rId21"/>
    <p:sldId id="294" r:id="rId22"/>
    <p:sldId id="434"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é Lothaire BAZIE" initials="RLB" lastIdx="1" clrIdx="0">
    <p:extLst>
      <p:ext uri="{19B8F6BF-5375-455C-9EA6-DF929625EA0E}">
        <p15:presenceInfo xmlns:p15="http://schemas.microsoft.com/office/powerpoint/2012/main" userId="6d58697ed3567c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autoAdjust="0"/>
    <p:restoredTop sz="95256" autoAdjust="0"/>
  </p:normalViewPr>
  <p:slideViewPr>
    <p:cSldViewPr snapToGrid="0">
      <p:cViewPr varScale="1">
        <p:scale>
          <a:sx n="48" d="100"/>
          <a:sy n="48" d="100"/>
        </p:scale>
        <p:origin x="72" y="754"/>
      </p:cViewPr>
      <p:guideLst/>
    </p:cSldViewPr>
  </p:slideViewPr>
  <p:outlineViewPr>
    <p:cViewPr>
      <p:scale>
        <a:sx n="33" d="100"/>
        <a:sy n="33" d="100"/>
      </p:scale>
      <p:origin x="0" y="-413"/>
    </p:cViewPr>
  </p:outlineViewPr>
  <p:notesTextViewPr>
    <p:cViewPr>
      <p:scale>
        <a:sx n="125" d="100"/>
        <a:sy n="125" d="100"/>
      </p:scale>
      <p:origin x="0" y="0"/>
    </p:cViewPr>
  </p:notesTextViewPr>
  <p:sorterViewPr>
    <p:cViewPr>
      <p:scale>
        <a:sx n="100" d="100"/>
        <a:sy n="100" d="100"/>
      </p:scale>
      <p:origin x="0" y="-504"/>
    </p:cViewPr>
  </p:sorterViewPr>
  <p:notesViewPr>
    <p:cSldViewPr snapToGrid="0">
      <p:cViewPr varScale="1">
        <p:scale>
          <a:sx n="65" d="100"/>
          <a:sy n="65" d="100"/>
        </p:scale>
        <p:origin x="2299"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FB312-4AC1-4F5F-8017-A64DDAD50C7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49266171-1490-4480-ACC4-06CF36229C9A}">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a:t>I</a:t>
          </a:r>
        </a:p>
      </dgm:t>
    </dgm:pt>
    <dgm:pt modelId="{52C9ADBC-4AAB-4ACA-8208-D29B8149BE84}" type="parTrans" cxnId="{56393409-E6EF-41B1-8F9C-1816309E2FB4}">
      <dgm:prSet/>
      <dgm:spPr/>
      <dgm:t>
        <a:bodyPr/>
        <a:lstStyle/>
        <a:p>
          <a:endParaRPr lang="fr-FR"/>
        </a:p>
      </dgm:t>
    </dgm:pt>
    <dgm:pt modelId="{DA2FF3CB-B034-4FDE-BA68-D000617D6D68}" type="sibTrans" cxnId="{56393409-E6EF-41B1-8F9C-1816309E2FB4}">
      <dgm:prSet/>
      <dgm:spPr/>
      <dgm:t>
        <a:bodyPr/>
        <a:lstStyle/>
        <a:p>
          <a:endParaRPr lang="fr-FR"/>
        </a:p>
      </dgm:t>
    </dgm:pt>
    <dgm:pt modelId="{F11C0C5C-4CB0-4D47-AE48-93BA5407593F}">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a:t>II</a:t>
          </a:r>
        </a:p>
      </dgm:t>
    </dgm:pt>
    <dgm:pt modelId="{D9E58040-FF3B-4C7A-BE16-07110F4AD2DA}" type="parTrans" cxnId="{D9B94F12-E0C6-4CB9-AD94-EA44A727DF4C}">
      <dgm:prSet/>
      <dgm:spPr/>
      <dgm:t>
        <a:bodyPr/>
        <a:lstStyle/>
        <a:p>
          <a:endParaRPr lang="fr-FR"/>
        </a:p>
      </dgm:t>
    </dgm:pt>
    <dgm:pt modelId="{F847B607-7FF3-4B01-BC8B-07063F5B96A3}" type="sibTrans" cxnId="{D9B94F12-E0C6-4CB9-AD94-EA44A727DF4C}">
      <dgm:prSet/>
      <dgm:spPr/>
      <dgm:t>
        <a:bodyPr/>
        <a:lstStyle/>
        <a:p>
          <a:endParaRPr lang="fr-FR"/>
        </a:p>
      </dgm:t>
    </dgm:pt>
    <dgm:pt modelId="{CCAA3107-DE10-4BA7-9359-277D65472DB0}">
      <dgm:prSet phldrT="[Texte]" custT="1"/>
      <dgm:spPr/>
      <dgm:t>
        <a:bodyPr/>
        <a:lstStyle/>
        <a:p>
          <a:r>
            <a:rPr lang="fr-FR" sz="2800" dirty="0"/>
            <a:t>Analyse exploratoire </a:t>
          </a:r>
        </a:p>
      </dgm:t>
    </dgm:pt>
    <dgm:pt modelId="{764B9224-88E8-4B31-9906-6920871C4C11}" type="parTrans" cxnId="{CE8F0F86-DF78-474A-8E86-8B8EB1891D85}">
      <dgm:prSet/>
      <dgm:spPr/>
      <dgm:t>
        <a:bodyPr/>
        <a:lstStyle/>
        <a:p>
          <a:endParaRPr lang="fr-FR"/>
        </a:p>
      </dgm:t>
    </dgm:pt>
    <dgm:pt modelId="{61DDAD3F-391E-4805-B84C-5792791F6BE1}" type="sibTrans" cxnId="{CE8F0F86-DF78-474A-8E86-8B8EB1891D85}">
      <dgm:prSet/>
      <dgm:spPr/>
      <dgm:t>
        <a:bodyPr/>
        <a:lstStyle/>
        <a:p>
          <a:endParaRPr lang="fr-FR"/>
        </a:p>
      </dgm:t>
    </dgm:pt>
    <dgm:pt modelId="{D27A92B1-3F3D-4F2F-946F-E74E2DA0D323}">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a:t>III</a:t>
          </a:r>
        </a:p>
      </dgm:t>
    </dgm:pt>
    <dgm:pt modelId="{C298A1DB-BFF6-48AA-9BB7-0E38A4C43B7D}" type="parTrans" cxnId="{023DF7B7-B894-44C0-A15E-AB6186D4393B}">
      <dgm:prSet/>
      <dgm:spPr/>
      <dgm:t>
        <a:bodyPr/>
        <a:lstStyle/>
        <a:p>
          <a:endParaRPr lang="fr-FR"/>
        </a:p>
      </dgm:t>
    </dgm:pt>
    <dgm:pt modelId="{55CDC116-0846-44DE-9818-00186141CD0B}" type="sibTrans" cxnId="{023DF7B7-B894-44C0-A15E-AB6186D4393B}">
      <dgm:prSet/>
      <dgm:spPr/>
      <dgm:t>
        <a:bodyPr/>
        <a:lstStyle/>
        <a:p>
          <a:endParaRPr lang="fr-FR"/>
        </a:p>
      </dgm:t>
    </dgm:pt>
    <dgm:pt modelId="{76329F39-F1B8-4924-9349-00F1C2F2CDDC}">
      <dgm:prSet phldrT="[Texte]" custT="1"/>
      <dgm:spPr/>
      <dgm:t>
        <a:bodyPr/>
        <a:lstStyle/>
        <a:p>
          <a:r>
            <a:rPr lang="fr-FR" sz="2800" dirty="0"/>
            <a:t>Visualisation &amp; Analyse des données;</a:t>
          </a:r>
        </a:p>
      </dgm:t>
    </dgm:pt>
    <dgm:pt modelId="{A0F08E58-1382-4AC2-8AEB-DA558B2BD89C}" type="parTrans" cxnId="{DF008D66-B99A-49AB-97B3-C3D6643348F2}">
      <dgm:prSet/>
      <dgm:spPr/>
      <dgm:t>
        <a:bodyPr/>
        <a:lstStyle/>
        <a:p>
          <a:endParaRPr lang="fr-FR"/>
        </a:p>
      </dgm:t>
    </dgm:pt>
    <dgm:pt modelId="{0F336E93-478E-475E-9DB4-503C405257D3}" type="sibTrans" cxnId="{DF008D66-B99A-49AB-97B3-C3D6643348F2}">
      <dgm:prSet/>
      <dgm:spPr/>
      <dgm:t>
        <a:bodyPr/>
        <a:lstStyle/>
        <a:p>
          <a:endParaRPr lang="fr-FR"/>
        </a:p>
      </dgm:t>
    </dgm:pt>
    <dgm:pt modelId="{079A20B6-B32D-4013-A05B-AAC74855D9CE}">
      <dgm:prSet phldrT="[Texte]" custT="1"/>
      <dgm:spPr/>
      <dgm:t>
        <a:bodyPr/>
        <a:lstStyle/>
        <a:p>
          <a:pPr algn="l"/>
          <a:r>
            <a:rPr lang="fr-FR" sz="2800" dirty="0"/>
            <a:t>Introduction</a:t>
          </a:r>
        </a:p>
      </dgm:t>
    </dgm:pt>
    <dgm:pt modelId="{8711C294-B718-4F99-88F8-BDC972F0F826}" type="sibTrans" cxnId="{A938AE00-6FC3-466E-9CB5-1C8DB64BABA7}">
      <dgm:prSet/>
      <dgm:spPr/>
      <dgm:t>
        <a:bodyPr/>
        <a:lstStyle/>
        <a:p>
          <a:endParaRPr lang="fr-FR"/>
        </a:p>
      </dgm:t>
    </dgm:pt>
    <dgm:pt modelId="{728E2272-67BF-4002-9E02-3337E70EE484}" type="parTrans" cxnId="{A938AE00-6FC3-466E-9CB5-1C8DB64BABA7}">
      <dgm:prSet/>
      <dgm:spPr/>
      <dgm:t>
        <a:bodyPr/>
        <a:lstStyle/>
        <a:p>
          <a:endParaRPr lang="fr-FR"/>
        </a:p>
      </dgm:t>
    </dgm:pt>
    <dgm:pt modelId="{947D78B2-611B-4257-BD7A-BA66620C418B}" type="pres">
      <dgm:prSet presAssocID="{D02FB312-4AC1-4F5F-8017-A64DDAD50C79}" presName="linearFlow" presStyleCnt="0">
        <dgm:presLayoutVars>
          <dgm:dir/>
          <dgm:animLvl val="lvl"/>
          <dgm:resizeHandles val="exact"/>
        </dgm:presLayoutVars>
      </dgm:prSet>
      <dgm:spPr/>
    </dgm:pt>
    <dgm:pt modelId="{FCD2CF6C-42DC-4EB4-94B8-3C4B896EBED6}" type="pres">
      <dgm:prSet presAssocID="{49266171-1490-4480-ACC4-06CF36229C9A}" presName="composite" presStyleCnt="0"/>
      <dgm:spPr/>
    </dgm:pt>
    <dgm:pt modelId="{1EF212E6-FA91-4F51-9EB4-F5D7AC7E0392}" type="pres">
      <dgm:prSet presAssocID="{49266171-1490-4480-ACC4-06CF36229C9A}" presName="parentText" presStyleLbl="alignNode1" presStyleIdx="0" presStyleCnt="3" custLinFactNeighborX="-15873" custLinFactNeighborY="-3788">
        <dgm:presLayoutVars>
          <dgm:chMax val="1"/>
          <dgm:bulletEnabled val="1"/>
        </dgm:presLayoutVars>
      </dgm:prSet>
      <dgm:spPr/>
    </dgm:pt>
    <dgm:pt modelId="{610F88F9-1F3D-4010-AFE6-CE0BA3F48389}" type="pres">
      <dgm:prSet presAssocID="{49266171-1490-4480-ACC4-06CF36229C9A}" presName="descendantText" presStyleLbl="alignAcc1" presStyleIdx="0" presStyleCnt="3">
        <dgm:presLayoutVars>
          <dgm:bulletEnabled val="1"/>
        </dgm:presLayoutVars>
      </dgm:prSet>
      <dgm:spPr/>
    </dgm:pt>
    <dgm:pt modelId="{09C2815B-321C-40D0-AD30-B3B33558AE73}" type="pres">
      <dgm:prSet presAssocID="{DA2FF3CB-B034-4FDE-BA68-D000617D6D68}" presName="sp" presStyleCnt="0"/>
      <dgm:spPr/>
    </dgm:pt>
    <dgm:pt modelId="{317E1C6E-35DC-4A68-9D5B-A926BC57B5AA}" type="pres">
      <dgm:prSet presAssocID="{F11C0C5C-4CB0-4D47-AE48-93BA5407593F}" presName="composite" presStyleCnt="0"/>
      <dgm:spPr/>
    </dgm:pt>
    <dgm:pt modelId="{D63BEDF4-88EC-4E1A-8BAF-99CFF6BCB0FB}" type="pres">
      <dgm:prSet presAssocID="{F11C0C5C-4CB0-4D47-AE48-93BA5407593F}" presName="parentText" presStyleLbl="alignNode1" presStyleIdx="1" presStyleCnt="3">
        <dgm:presLayoutVars>
          <dgm:chMax val="1"/>
          <dgm:bulletEnabled val="1"/>
        </dgm:presLayoutVars>
      </dgm:prSet>
      <dgm:spPr/>
    </dgm:pt>
    <dgm:pt modelId="{BB8732B7-1651-4AF0-ACD8-8B58C12978E6}" type="pres">
      <dgm:prSet presAssocID="{F11C0C5C-4CB0-4D47-AE48-93BA5407593F}" presName="descendantText" presStyleLbl="alignAcc1" presStyleIdx="1" presStyleCnt="3">
        <dgm:presLayoutVars>
          <dgm:bulletEnabled val="1"/>
        </dgm:presLayoutVars>
      </dgm:prSet>
      <dgm:spPr/>
    </dgm:pt>
    <dgm:pt modelId="{FDBBA2B9-A51C-47CC-AD87-F3B1DC79A686}" type="pres">
      <dgm:prSet presAssocID="{F847B607-7FF3-4B01-BC8B-07063F5B96A3}" presName="sp" presStyleCnt="0"/>
      <dgm:spPr/>
    </dgm:pt>
    <dgm:pt modelId="{517278FE-F367-4119-95E9-79CD05BD6B63}" type="pres">
      <dgm:prSet presAssocID="{D27A92B1-3F3D-4F2F-946F-E74E2DA0D323}" presName="composite" presStyleCnt="0"/>
      <dgm:spPr/>
    </dgm:pt>
    <dgm:pt modelId="{58F541AA-390C-4ADE-8983-DD84B80EEEDD}" type="pres">
      <dgm:prSet presAssocID="{D27A92B1-3F3D-4F2F-946F-E74E2DA0D323}" presName="parentText" presStyleLbl="alignNode1" presStyleIdx="2" presStyleCnt="3">
        <dgm:presLayoutVars>
          <dgm:chMax val="1"/>
          <dgm:bulletEnabled val="1"/>
        </dgm:presLayoutVars>
      </dgm:prSet>
      <dgm:spPr/>
    </dgm:pt>
    <dgm:pt modelId="{96741A2A-CF02-4D00-9018-608B5B0EE4CC}" type="pres">
      <dgm:prSet presAssocID="{D27A92B1-3F3D-4F2F-946F-E74E2DA0D323}" presName="descendantText" presStyleLbl="alignAcc1" presStyleIdx="2" presStyleCnt="3">
        <dgm:presLayoutVars>
          <dgm:bulletEnabled val="1"/>
        </dgm:presLayoutVars>
      </dgm:prSet>
      <dgm:spPr/>
    </dgm:pt>
  </dgm:ptLst>
  <dgm:cxnLst>
    <dgm:cxn modelId="{A938AE00-6FC3-466E-9CB5-1C8DB64BABA7}" srcId="{49266171-1490-4480-ACC4-06CF36229C9A}" destId="{079A20B6-B32D-4013-A05B-AAC74855D9CE}" srcOrd="0" destOrd="0" parTransId="{728E2272-67BF-4002-9E02-3337E70EE484}" sibTransId="{8711C294-B718-4F99-88F8-BDC972F0F826}"/>
    <dgm:cxn modelId="{56393409-E6EF-41B1-8F9C-1816309E2FB4}" srcId="{D02FB312-4AC1-4F5F-8017-A64DDAD50C79}" destId="{49266171-1490-4480-ACC4-06CF36229C9A}" srcOrd="0" destOrd="0" parTransId="{52C9ADBC-4AAB-4ACA-8208-D29B8149BE84}" sibTransId="{DA2FF3CB-B034-4FDE-BA68-D000617D6D68}"/>
    <dgm:cxn modelId="{D9B94F12-E0C6-4CB9-AD94-EA44A727DF4C}" srcId="{D02FB312-4AC1-4F5F-8017-A64DDAD50C79}" destId="{F11C0C5C-4CB0-4D47-AE48-93BA5407593F}" srcOrd="1" destOrd="0" parTransId="{D9E58040-FF3B-4C7A-BE16-07110F4AD2DA}" sibTransId="{F847B607-7FF3-4B01-BC8B-07063F5B96A3}"/>
    <dgm:cxn modelId="{7EB4EE3C-3E86-47A6-97C6-8CC20ECD7B3C}" type="presOf" srcId="{CCAA3107-DE10-4BA7-9359-277D65472DB0}" destId="{BB8732B7-1651-4AF0-ACD8-8B58C12978E6}" srcOrd="0" destOrd="0" presId="urn:microsoft.com/office/officeart/2005/8/layout/chevron2"/>
    <dgm:cxn modelId="{9419565F-E6BC-493F-AF51-FFC06C3C8B33}" type="presOf" srcId="{F11C0C5C-4CB0-4D47-AE48-93BA5407593F}" destId="{D63BEDF4-88EC-4E1A-8BAF-99CFF6BCB0FB}" srcOrd="0" destOrd="0" presId="urn:microsoft.com/office/officeart/2005/8/layout/chevron2"/>
    <dgm:cxn modelId="{74D29961-69AD-4BF0-970C-BD0CED81DB15}" type="presOf" srcId="{D02FB312-4AC1-4F5F-8017-A64DDAD50C79}" destId="{947D78B2-611B-4257-BD7A-BA66620C418B}" srcOrd="0" destOrd="0" presId="urn:microsoft.com/office/officeart/2005/8/layout/chevron2"/>
    <dgm:cxn modelId="{A054BF65-7824-4F5B-BB01-07091A86B907}" type="presOf" srcId="{079A20B6-B32D-4013-A05B-AAC74855D9CE}" destId="{610F88F9-1F3D-4010-AFE6-CE0BA3F48389}" srcOrd="0" destOrd="0" presId="urn:microsoft.com/office/officeart/2005/8/layout/chevron2"/>
    <dgm:cxn modelId="{DF008D66-B99A-49AB-97B3-C3D6643348F2}" srcId="{D27A92B1-3F3D-4F2F-946F-E74E2DA0D323}" destId="{76329F39-F1B8-4924-9349-00F1C2F2CDDC}" srcOrd="0" destOrd="0" parTransId="{A0F08E58-1382-4AC2-8AEB-DA558B2BD89C}" sibTransId="{0F336E93-478E-475E-9DB4-503C405257D3}"/>
    <dgm:cxn modelId="{CE8F0F86-DF78-474A-8E86-8B8EB1891D85}" srcId="{F11C0C5C-4CB0-4D47-AE48-93BA5407593F}" destId="{CCAA3107-DE10-4BA7-9359-277D65472DB0}" srcOrd="0" destOrd="0" parTransId="{764B9224-88E8-4B31-9906-6920871C4C11}" sibTransId="{61DDAD3F-391E-4805-B84C-5792791F6BE1}"/>
    <dgm:cxn modelId="{54D6D990-26D6-4F13-A054-64D1C8F304A9}" type="presOf" srcId="{76329F39-F1B8-4924-9349-00F1C2F2CDDC}" destId="{96741A2A-CF02-4D00-9018-608B5B0EE4CC}" srcOrd="0" destOrd="0" presId="urn:microsoft.com/office/officeart/2005/8/layout/chevron2"/>
    <dgm:cxn modelId="{D8B55493-280A-4123-8DA7-66484ADC67CB}" type="presOf" srcId="{D27A92B1-3F3D-4F2F-946F-E74E2DA0D323}" destId="{58F541AA-390C-4ADE-8983-DD84B80EEEDD}" srcOrd="0" destOrd="0" presId="urn:microsoft.com/office/officeart/2005/8/layout/chevron2"/>
    <dgm:cxn modelId="{023DF7B7-B894-44C0-A15E-AB6186D4393B}" srcId="{D02FB312-4AC1-4F5F-8017-A64DDAD50C79}" destId="{D27A92B1-3F3D-4F2F-946F-E74E2DA0D323}" srcOrd="2" destOrd="0" parTransId="{C298A1DB-BFF6-48AA-9BB7-0E38A4C43B7D}" sibTransId="{55CDC116-0846-44DE-9818-00186141CD0B}"/>
    <dgm:cxn modelId="{2E8B08FB-5BE6-48FA-B2E0-A436D6AD00ED}" type="presOf" srcId="{49266171-1490-4480-ACC4-06CF36229C9A}" destId="{1EF212E6-FA91-4F51-9EB4-F5D7AC7E0392}" srcOrd="0" destOrd="0" presId="urn:microsoft.com/office/officeart/2005/8/layout/chevron2"/>
    <dgm:cxn modelId="{77CDA53F-425C-4AB9-8497-764F4FF2759F}" type="presParOf" srcId="{947D78B2-611B-4257-BD7A-BA66620C418B}" destId="{FCD2CF6C-42DC-4EB4-94B8-3C4B896EBED6}" srcOrd="0" destOrd="0" presId="urn:microsoft.com/office/officeart/2005/8/layout/chevron2"/>
    <dgm:cxn modelId="{5FC97BAB-F2BB-4082-AF74-D905D06F2631}" type="presParOf" srcId="{FCD2CF6C-42DC-4EB4-94B8-3C4B896EBED6}" destId="{1EF212E6-FA91-4F51-9EB4-F5D7AC7E0392}" srcOrd="0" destOrd="0" presId="urn:microsoft.com/office/officeart/2005/8/layout/chevron2"/>
    <dgm:cxn modelId="{B6032F9E-0244-4F92-B8D1-CABB89D517CC}" type="presParOf" srcId="{FCD2CF6C-42DC-4EB4-94B8-3C4B896EBED6}" destId="{610F88F9-1F3D-4010-AFE6-CE0BA3F48389}" srcOrd="1" destOrd="0" presId="urn:microsoft.com/office/officeart/2005/8/layout/chevron2"/>
    <dgm:cxn modelId="{53285421-FE27-48B0-AA95-61332D9512AE}" type="presParOf" srcId="{947D78B2-611B-4257-BD7A-BA66620C418B}" destId="{09C2815B-321C-40D0-AD30-B3B33558AE73}" srcOrd="1" destOrd="0" presId="urn:microsoft.com/office/officeart/2005/8/layout/chevron2"/>
    <dgm:cxn modelId="{D062ADFC-7330-4953-B9D6-EF5F2D1988BF}" type="presParOf" srcId="{947D78B2-611B-4257-BD7A-BA66620C418B}" destId="{317E1C6E-35DC-4A68-9D5B-A926BC57B5AA}" srcOrd="2" destOrd="0" presId="urn:microsoft.com/office/officeart/2005/8/layout/chevron2"/>
    <dgm:cxn modelId="{610697DE-2A81-4711-BAAB-68CA4232B5A4}" type="presParOf" srcId="{317E1C6E-35DC-4A68-9D5B-A926BC57B5AA}" destId="{D63BEDF4-88EC-4E1A-8BAF-99CFF6BCB0FB}" srcOrd="0" destOrd="0" presId="urn:microsoft.com/office/officeart/2005/8/layout/chevron2"/>
    <dgm:cxn modelId="{09709946-CE8E-4421-8158-8AE4CBDE0067}" type="presParOf" srcId="{317E1C6E-35DC-4A68-9D5B-A926BC57B5AA}" destId="{BB8732B7-1651-4AF0-ACD8-8B58C12978E6}" srcOrd="1" destOrd="0" presId="urn:microsoft.com/office/officeart/2005/8/layout/chevron2"/>
    <dgm:cxn modelId="{CEA666DA-20EE-4470-B96A-D35C964B2AE9}" type="presParOf" srcId="{947D78B2-611B-4257-BD7A-BA66620C418B}" destId="{FDBBA2B9-A51C-47CC-AD87-F3B1DC79A686}" srcOrd="3" destOrd="0" presId="urn:microsoft.com/office/officeart/2005/8/layout/chevron2"/>
    <dgm:cxn modelId="{3298577F-87C5-41BB-8AB8-08CB3A11B1A9}" type="presParOf" srcId="{947D78B2-611B-4257-BD7A-BA66620C418B}" destId="{517278FE-F367-4119-95E9-79CD05BD6B63}" srcOrd="4" destOrd="0" presId="urn:microsoft.com/office/officeart/2005/8/layout/chevron2"/>
    <dgm:cxn modelId="{12253113-5D61-4CDA-88B2-FCC37DA96801}" type="presParOf" srcId="{517278FE-F367-4119-95E9-79CD05BD6B63}" destId="{58F541AA-390C-4ADE-8983-DD84B80EEEDD}" srcOrd="0" destOrd="0" presId="urn:microsoft.com/office/officeart/2005/8/layout/chevron2"/>
    <dgm:cxn modelId="{49B6AD51-C7F3-4D29-A3B1-0D648AD4AACA}" type="presParOf" srcId="{517278FE-F367-4119-95E9-79CD05BD6B63}" destId="{96741A2A-CF02-4D00-9018-608B5B0EE4C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2FB312-4AC1-4F5F-8017-A64DDAD50C7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fr-FR"/>
        </a:p>
      </dgm:t>
    </dgm:pt>
    <dgm:pt modelId="{49266171-1490-4480-ACC4-06CF36229C9A}">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a:t>IV</a:t>
          </a:r>
        </a:p>
      </dgm:t>
    </dgm:pt>
    <dgm:pt modelId="{52C9ADBC-4AAB-4ACA-8208-D29B8149BE84}" type="parTrans" cxnId="{56393409-E6EF-41B1-8F9C-1816309E2FB4}">
      <dgm:prSet/>
      <dgm:spPr/>
      <dgm:t>
        <a:bodyPr/>
        <a:lstStyle/>
        <a:p>
          <a:endParaRPr lang="fr-FR"/>
        </a:p>
      </dgm:t>
    </dgm:pt>
    <dgm:pt modelId="{DA2FF3CB-B034-4FDE-BA68-D000617D6D68}" type="sibTrans" cxnId="{56393409-E6EF-41B1-8F9C-1816309E2FB4}">
      <dgm:prSet/>
      <dgm:spPr/>
      <dgm:t>
        <a:bodyPr/>
        <a:lstStyle/>
        <a:p>
          <a:endParaRPr lang="fr-FR"/>
        </a:p>
      </dgm:t>
    </dgm:pt>
    <dgm:pt modelId="{D27A92B1-3F3D-4F2F-946F-E74E2DA0D323}">
      <dgm:prSet phldrT="[Texte]"/>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fr-FR" dirty="0"/>
            <a:t>V</a:t>
          </a:r>
        </a:p>
      </dgm:t>
    </dgm:pt>
    <dgm:pt modelId="{C298A1DB-BFF6-48AA-9BB7-0E38A4C43B7D}" type="parTrans" cxnId="{023DF7B7-B894-44C0-A15E-AB6186D4393B}">
      <dgm:prSet/>
      <dgm:spPr/>
      <dgm:t>
        <a:bodyPr/>
        <a:lstStyle/>
        <a:p>
          <a:endParaRPr lang="fr-FR"/>
        </a:p>
      </dgm:t>
    </dgm:pt>
    <dgm:pt modelId="{55CDC116-0846-44DE-9818-00186141CD0B}" type="sibTrans" cxnId="{023DF7B7-B894-44C0-A15E-AB6186D4393B}">
      <dgm:prSet/>
      <dgm:spPr/>
      <dgm:t>
        <a:bodyPr/>
        <a:lstStyle/>
        <a:p>
          <a:endParaRPr lang="fr-FR"/>
        </a:p>
      </dgm:t>
    </dgm:pt>
    <dgm:pt modelId="{76329F39-F1B8-4924-9349-00F1C2F2CDDC}">
      <dgm:prSet phldrT="[Texte]" custT="1"/>
      <dgm:spPr/>
      <dgm:t>
        <a:bodyPr/>
        <a:lstStyle/>
        <a:p>
          <a:r>
            <a:rPr lang="fr-FR" sz="2800" dirty="0"/>
            <a:t>Conclusion</a:t>
          </a:r>
        </a:p>
      </dgm:t>
    </dgm:pt>
    <dgm:pt modelId="{A0F08E58-1382-4AC2-8AEB-DA558B2BD89C}" type="parTrans" cxnId="{DF008D66-B99A-49AB-97B3-C3D6643348F2}">
      <dgm:prSet/>
      <dgm:spPr/>
      <dgm:t>
        <a:bodyPr/>
        <a:lstStyle/>
        <a:p>
          <a:endParaRPr lang="fr-FR"/>
        </a:p>
      </dgm:t>
    </dgm:pt>
    <dgm:pt modelId="{0F336E93-478E-475E-9DB4-503C405257D3}" type="sibTrans" cxnId="{DF008D66-B99A-49AB-97B3-C3D6643348F2}">
      <dgm:prSet/>
      <dgm:spPr/>
      <dgm:t>
        <a:bodyPr/>
        <a:lstStyle/>
        <a:p>
          <a:endParaRPr lang="fr-FR"/>
        </a:p>
      </dgm:t>
    </dgm:pt>
    <dgm:pt modelId="{079A20B6-B32D-4013-A05B-AAC74855D9CE}">
      <dgm:prSet phldrT="[Texte]" custT="1"/>
      <dgm:spPr/>
      <dgm:t>
        <a:bodyPr/>
        <a:lstStyle/>
        <a:p>
          <a:r>
            <a:rPr lang="fr-FR" sz="2800" dirty="0"/>
            <a:t>Présentation du  Dashboard</a:t>
          </a:r>
        </a:p>
      </dgm:t>
    </dgm:pt>
    <dgm:pt modelId="{8711C294-B718-4F99-88F8-BDC972F0F826}" type="sibTrans" cxnId="{A938AE00-6FC3-466E-9CB5-1C8DB64BABA7}">
      <dgm:prSet/>
      <dgm:spPr/>
      <dgm:t>
        <a:bodyPr/>
        <a:lstStyle/>
        <a:p>
          <a:endParaRPr lang="fr-FR"/>
        </a:p>
      </dgm:t>
    </dgm:pt>
    <dgm:pt modelId="{728E2272-67BF-4002-9E02-3337E70EE484}" type="parTrans" cxnId="{A938AE00-6FC3-466E-9CB5-1C8DB64BABA7}">
      <dgm:prSet/>
      <dgm:spPr/>
      <dgm:t>
        <a:bodyPr/>
        <a:lstStyle/>
        <a:p>
          <a:endParaRPr lang="fr-FR"/>
        </a:p>
      </dgm:t>
    </dgm:pt>
    <dgm:pt modelId="{947D78B2-611B-4257-BD7A-BA66620C418B}" type="pres">
      <dgm:prSet presAssocID="{D02FB312-4AC1-4F5F-8017-A64DDAD50C79}" presName="linearFlow" presStyleCnt="0">
        <dgm:presLayoutVars>
          <dgm:dir/>
          <dgm:animLvl val="lvl"/>
          <dgm:resizeHandles val="exact"/>
        </dgm:presLayoutVars>
      </dgm:prSet>
      <dgm:spPr/>
    </dgm:pt>
    <dgm:pt modelId="{FCD2CF6C-42DC-4EB4-94B8-3C4B896EBED6}" type="pres">
      <dgm:prSet presAssocID="{49266171-1490-4480-ACC4-06CF36229C9A}" presName="composite" presStyleCnt="0"/>
      <dgm:spPr/>
    </dgm:pt>
    <dgm:pt modelId="{1EF212E6-FA91-4F51-9EB4-F5D7AC7E0392}" type="pres">
      <dgm:prSet presAssocID="{49266171-1490-4480-ACC4-06CF36229C9A}" presName="parentText" presStyleLbl="alignNode1" presStyleIdx="0" presStyleCnt="2" custLinFactNeighborX="-15873" custLinFactNeighborY="-3788">
        <dgm:presLayoutVars>
          <dgm:chMax val="1"/>
          <dgm:bulletEnabled val="1"/>
        </dgm:presLayoutVars>
      </dgm:prSet>
      <dgm:spPr/>
    </dgm:pt>
    <dgm:pt modelId="{610F88F9-1F3D-4010-AFE6-CE0BA3F48389}" type="pres">
      <dgm:prSet presAssocID="{49266171-1490-4480-ACC4-06CF36229C9A}" presName="descendantText" presStyleLbl="alignAcc1" presStyleIdx="0" presStyleCnt="2">
        <dgm:presLayoutVars>
          <dgm:bulletEnabled val="1"/>
        </dgm:presLayoutVars>
      </dgm:prSet>
      <dgm:spPr/>
    </dgm:pt>
    <dgm:pt modelId="{09C2815B-321C-40D0-AD30-B3B33558AE73}" type="pres">
      <dgm:prSet presAssocID="{DA2FF3CB-B034-4FDE-BA68-D000617D6D68}" presName="sp" presStyleCnt="0"/>
      <dgm:spPr/>
    </dgm:pt>
    <dgm:pt modelId="{517278FE-F367-4119-95E9-79CD05BD6B63}" type="pres">
      <dgm:prSet presAssocID="{D27A92B1-3F3D-4F2F-946F-E74E2DA0D323}" presName="composite" presStyleCnt="0"/>
      <dgm:spPr/>
    </dgm:pt>
    <dgm:pt modelId="{58F541AA-390C-4ADE-8983-DD84B80EEEDD}" type="pres">
      <dgm:prSet presAssocID="{D27A92B1-3F3D-4F2F-946F-E74E2DA0D323}" presName="parentText" presStyleLbl="alignNode1" presStyleIdx="1" presStyleCnt="2">
        <dgm:presLayoutVars>
          <dgm:chMax val="1"/>
          <dgm:bulletEnabled val="1"/>
        </dgm:presLayoutVars>
      </dgm:prSet>
      <dgm:spPr/>
    </dgm:pt>
    <dgm:pt modelId="{96741A2A-CF02-4D00-9018-608B5B0EE4CC}" type="pres">
      <dgm:prSet presAssocID="{D27A92B1-3F3D-4F2F-946F-E74E2DA0D323}" presName="descendantText" presStyleLbl="alignAcc1" presStyleIdx="1" presStyleCnt="2">
        <dgm:presLayoutVars>
          <dgm:bulletEnabled val="1"/>
        </dgm:presLayoutVars>
      </dgm:prSet>
      <dgm:spPr/>
    </dgm:pt>
  </dgm:ptLst>
  <dgm:cxnLst>
    <dgm:cxn modelId="{A938AE00-6FC3-466E-9CB5-1C8DB64BABA7}" srcId="{49266171-1490-4480-ACC4-06CF36229C9A}" destId="{079A20B6-B32D-4013-A05B-AAC74855D9CE}" srcOrd="0" destOrd="0" parTransId="{728E2272-67BF-4002-9E02-3337E70EE484}" sibTransId="{8711C294-B718-4F99-88F8-BDC972F0F826}"/>
    <dgm:cxn modelId="{56393409-E6EF-41B1-8F9C-1816309E2FB4}" srcId="{D02FB312-4AC1-4F5F-8017-A64DDAD50C79}" destId="{49266171-1490-4480-ACC4-06CF36229C9A}" srcOrd="0" destOrd="0" parTransId="{52C9ADBC-4AAB-4ACA-8208-D29B8149BE84}" sibTransId="{DA2FF3CB-B034-4FDE-BA68-D000617D6D68}"/>
    <dgm:cxn modelId="{74D29961-69AD-4BF0-970C-BD0CED81DB15}" type="presOf" srcId="{D02FB312-4AC1-4F5F-8017-A64DDAD50C79}" destId="{947D78B2-611B-4257-BD7A-BA66620C418B}" srcOrd="0" destOrd="0" presId="urn:microsoft.com/office/officeart/2005/8/layout/chevron2"/>
    <dgm:cxn modelId="{A054BF65-7824-4F5B-BB01-07091A86B907}" type="presOf" srcId="{079A20B6-B32D-4013-A05B-AAC74855D9CE}" destId="{610F88F9-1F3D-4010-AFE6-CE0BA3F48389}" srcOrd="0" destOrd="0" presId="urn:microsoft.com/office/officeart/2005/8/layout/chevron2"/>
    <dgm:cxn modelId="{DF008D66-B99A-49AB-97B3-C3D6643348F2}" srcId="{D27A92B1-3F3D-4F2F-946F-E74E2DA0D323}" destId="{76329F39-F1B8-4924-9349-00F1C2F2CDDC}" srcOrd="0" destOrd="0" parTransId="{A0F08E58-1382-4AC2-8AEB-DA558B2BD89C}" sibTransId="{0F336E93-478E-475E-9DB4-503C405257D3}"/>
    <dgm:cxn modelId="{54D6D990-26D6-4F13-A054-64D1C8F304A9}" type="presOf" srcId="{76329F39-F1B8-4924-9349-00F1C2F2CDDC}" destId="{96741A2A-CF02-4D00-9018-608B5B0EE4CC}" srcOrd="0" destOrd="0" presId="urn:microsoft.com/office/officeart/2005/8/layout/chevron2"/>
    <dgm:cxn modelId="{D8B55493-280A-4123-8DA7-66484ADC67CB}" type="presOf" srcId="{D27A92B1-3F3D-4F2F-946F-E74E2DA0D323}" destId="{58F541AA-390C-4ADE-8983-DD84B80EEEDD}" srcOrd="0" destOrd="0" presId="urn:microsoft.com/office/officeart/2005/8/layout/chevron2"/>
    <dgm:cxn modelId="{023DF7B7-B894-44C0-A15E-AB6186D4393B}" srcId="{D02FB312-4AC1-4F5F-8017-A64DDAD50C79}" destId="{D27A92B1-3F3D-4F2F-946F-E74E2DA0D323}" srcOrd="1" destOrd="0" parTransId="{C298A1DB-BFF6-48AA-9BB7-0E38A4C43B7D}" sibTransId="{55CDC116-0846-44DE-9818-00186141CD0B}"/>
    <dgm:cxn modelId="{2E8B08FB-5BE6-48FA-B2E0-A436D6AD00ED}" type="presOf" srcId="{49266171-1490-4480-ACC4-06CF36229C9A}" destId="{1EF212E6-FA91-4F51-9EB4-F5D7AC7E0392}" srcOrd="0" destOrd="0" presId="urn:microsoft.com/office/officeart/2005/8/layout/chevron2"/>
    <dgm:cxn modelId="{77CDA53F-425C-4AB9-8497-764F4FF2759F}" type="presParOf" srcId="{947D78B2-611B-4257-BD7A-BA66620C418B}" destId="{FCD2CF6C-42DC-4EB4-94B8-3C4B896EBED6}" srcOrd="0" destOrd="0" presId="urn:microsoft.com/office/officeart/2005/8/layout/chevron2"/>
    <dgm:cxn modelId="{5FC97BAB-F2BB-4082-AF74-D905D06F2631}" type="presParOf" srcId="{FCD2CF6C-42DC-4EB4-94B8-3C4B896EBED6}" destId="{1EF212E6-FA91-4F51-9EB4-F5D7AC7E0392}" srcOrd="0" destOrd="0" presId="urn:microsoft.com/office/officeart/2005/8/layout/chevron2"/>
    <dgm:cxn modelId="{B6032F9E-0244-4F92-B8D1-CABB89D517CC}" type="presParOf" srcId="{FCD2CF6C-42DC-4EB4-94B8-3C4B896EBED6}" destId="{610F88F9-1F3D-4010-AFE6-CE0BA3F48389}" srcOrd="1" destOrd="0" presId="urn:microsoft.com/office/officeart/2005/8/layout/chevron2"/>
    <dgm:cxn modelId="{53285421-FE27-48B0-AA95-61332D9512AE}" type="presParOf" srcId="{947D78B2-611B-4257-BD7A-BA66620C418B}" destId="{09C2815B-321C-40D0-AD30-B3B33558AE73}" srcOrd="1" destOrd="0" presId="urn:microsoft.com/office/officeart/2005/8/layout/chevron2"/>
    <dgm:cxn modelId="{3298577F-87C5-41BB-8AB8-08CB3A11B1A9}" type="presParOf" srcId="{947D78B2-611B-4257-BD7A-BA66620C418B}" destId="{517278FE-F367-4119-95E9-79CD05BD6B63}" srcOrd="2" destOrd="0" presId="urn:microsoft.com/office/officeart/2005/8/layout/chevron2"/>
    <dgm:cxn modelId="{12253113-5D61-4CDA-88B2-FCC37DA96801}" type="presParOf" srcId="{517278FE-F367-4119-95E9-79CD05BD6B63}" destId="{58F541AA-390C-4ADE-8983-DD84B80EEEDD}" srcOrd="0" destOrd="0" presId="urn:microsoft.com/office/officeart/2005/8/layout/chevron2"/>
    <dgm:cxn modelId="{49B6AD51-C7F3-4D29-A3B1-0D648AD4AACA}" type="presParOf" srcId="{517278FE-F367-4119-95E9-79CD05BD6B63}" destId="{96741A2A-CF02-4D00-9018-608B5B0EE4CC}"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212E6-FA91-4F51-9EB4-F5D7AC7E0392}">
      <dsp:nvSpPr>
        <dsp:cNvPr id="0" name=""/>
        <dsp:cNvSpPr/>
      </dsp:nvSpPr>
      <dsp:spPr>
        <a:xfrm rot="5400000">
          <a:off x="-267869" y="267869"/>
          <a:ext cx="1785796" cy="1250057"/>
        </a:xfrm>
        <a:prstGeom prst="chevron">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fr-FR" sz="3500" kern="1200" dirty="0"/>
            <a:t>I</a:t>
          </a:r>
        </a:p>
      </dsp:txBody>
      <dsp:txXfrm rot="-5400000">
        <a:off x="1" y="625029"/>
        <a:ext cx="1250057" cy="535739"/>
      </dsp:txXfrm>
    </dsp:sp>
    <dsp:sp modelId="{610F88F9-1F3D-4010-AFE6-CE0BA3F48389}">
      <dsp:nvSpPr>
        <dsp:cNvPr id="0" name=""/>
        <dsp:cNvSpPr/>
      </dsp:nvSpPr>
      <dsp:spPr>
        <a:xfrm rot="5400000">
          <a:off x="2710446" y="-1458868"/>
          <a:ext cx="1160767" cy="40815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fr-FR" sz="2800" kern="1200" dirty="0"/>
            <a:t>Introduction</a:t>
          </a:r>
        </a:p>
      </dsp:txBody>
      <dsp:txXfrm rot="-5400000">
        <a:off x="1250057" y="58185"/>
        <a:ext cx="4024881" cy="1047439"/>
      </dsp:txXfrm>
    </dsp:sp>
    <dsp:sp modelId="{D63BEDF4-88EC-4E1A-8BAF-99CFF6BCB0FB}">
      <dsp:nvSpPr>
        <dsp:cNvPr id="0" name=""/>
        <dsp:cNvSpPr/>
      </dsp:nvSpPr>
      <dsp:spPr>
        <a:xfrm rot="5400000">
          <a:off x="-267869" y="1862938"/>
          <a:ext cx="1785796" cy="1250057"/>
        </a:xfrm>
        <a:prstGeom prst="chevron">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fr-FR" sz="3500" kern="1200" dirty="0"/>
            <a:t>II</a:t>
          </a:r>
        </a:p>
      </dsp:txBody>
      <dsp:txXfrm rot="-5400000">
        <a:off x="1" y="2220098"/>
        <a:ext cx="1250057" cy="535739"/>
      </dsp:txXfrm>
    </dsp:sp>
    <dsp:sp modelId="{BB8732B7-1651-4AF0-ACD8-8B58C12978E6}">
      <dsp:nvSpPr>
        <dsp:cNvPr id="0" name=""/>
        <dsp:cNvSpPr/>
      </dsp:nvSpPr>
      <dsp:spPr>
        <a:xfrm rot="5400000">
          <a:off x="2710446" y="134679"/>
          <a:ext cx="1160767" cy="40815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fr-FR" sz="2800" kern="1200" dirty="0"/>
            <a:t>Analyse exploratoire </a:t>
          </a:r>
        </a:p>
      </dsp:txBody>
      <dsp:txXfrm rot="-5400000">
        <a:off x="1250057" y="1651732"/>
        <a:ext cx="4024881" cy="1047439"/>
      </dsp:txXfrm>
    </dsp:sp>
    <dsp:sp modelId="{58F541AA-390C-4ADE-8983-DD84B80EEEDD}">
      <dsp:nvSpPr>
        <dsp:cNvPr id="0" name=""/>
        <dsp:cNvSpPr/>
      </dsp:nvSpPr>
      <dsp:spPr>
        <a:xfrm rot="5400000">
          <a:off x="-267869" y="3456486"/>
          <a:ext cx="1785796" cy="1250057"/>
        </a:xfrm>
        <a:prstGeom prst="chevron">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fr-FR" sz="3500" kern="1200" dirty="0"/>
            <a:t>III</a:t>
          </a:r>
        </a:p>
      </dsp:txBody>
      <dsp:txXfrm rot="-5400000">
        <a:off x="1" y="3813646"/>
        <a:ext cx="1250057" cy="535739"/>
      </dsp:txXfrm>
    </dsp:sp>
    <dsp:sp modelId="{96741A2A-CF02-4D00-9018-608B5B0EE4CC}">
      <dsp:nvSpPr>
        <dsp:cNvPr id="0" name=""/>
        <dsp:cNvSpPr/>
      </dsp:nvSpPr>
      <dsp:spPr>
        <a:xfrm rot="5400000">
          <a:off x="2710446" y="1728228"/>
          <a:ext cx="1160767" cy="408154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fr-FR" sz="2800" kern="1200" dirty="0"/>
            <a:t>Visualisation &amp; Analyse des données;</a:t>
          </a:r>
        </a:p>
      </dsp:txBody>
      <dsp:txXfrm rot="-5400000">
        <a:off x="1250057" y="3245281"/>
        <a:ext cx="4024881" cy="1047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212E6-FA91-4F51-9EB4-F5D7AC7E0392}">
      <dsp:nvSpPr>
        <dsp:cNvPr id="0" name=""/>
        <dsp:cNvSpPr/>
      </dsp:nvSpPr>
      <dsp:spPr>
        <a:xfrm rot="5400000">
          <a:off x="-351313" y="351313"/>
          <a:ext cx="2342089" cy="1639462"/>
        </a:xfrm>
        <a:prstGeom prst="chevron">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fr-FR" sz="4600" kern="1200" dirty="0"/>
            <a:t>IV</a:t>
          </a:r>
        </a:p>
      </dsp:txBody>
      <dsp:txXfrm rot="-5400000">
        <a:off x="1" y="819730"/>
        <a:ext cx="1639462" cy="702627"/>
      </dsp:txXfrm>
    </dsp:sp>
    <dsp:sp modelId="{610F88F9-1F3D-4010-AFE6-CE0BA3F48389}">
      <dsp:nvSpPr>
        <dsp:cNvPr id="0" name=""/>
        <dsp:cNvSpPr/>
      </dsp:nvSpPr>
      <dsp:spPr>
        <a:xfrm rot="5400000">
          <a:off x="3016064" y="-1375865"/>
          <a:ext cx="1522358" cy="427556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fr-FR" sz="2800" kern="1200" dirty="0"/>
            <a:t>Présentation du  Dashboard</a:t>
          </a:r>
        </a:p>
      </dsp:txBody>
      <dsp:txXfrm rot="-5400000">
        <a:off x="1639463" y="75051"/>
        <a:ext cx="4201247" cy="1373728"/>
      </dsp:txXfrm>
    </dsp:sp>
    <dsp:sp modelId="{58F541AA-390C-4ADE-8983-DD84B80EEEDD}">
      <dsp:nvSpPr>
        <dsp:cNvPr id="0" name=""/>
        <dsp:cNvSpPr/>
      </dsp:nvSpPr>
      <dsp:spPr>
        <a:xfrm rot="5400000">
          <a:off x="-351313" y="2409036"/>
          <a:ext cx="2342089" cy="1639462"/>
        </a:xfrm>
        <a:prstGeom prst="chevron">
          <a:avLst/>
        </a:prstGeom>
        <a:solidFill>
          <a:schemeClr val="accent1">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fr-FR" sz="4600" kern="1200" dirty="0"/>
            <a:t>V</a:t>
          </a:r>
        </a:p>
      </dsp:txBody>
      <dsp:txXfrm rot="-5400000">
        <a:off x="1" y="2877453"/>
        <a:ext cx="1639462" cy="702627"/>
      </dsp:txXfrm>
    </dsp:sp>
    <dsp:sp modelId="{96741A2A-CF02-4D00-9018-608B5B0EE4CC}">
      <dsp:nvSpPr>
        <dsp:cNvPr id="0" name=""/>
        <dsp:cNvSpPr/>
      </dsp:nvSpPr>
      <dsp:spPr>
        <a:xfrm rot="5400000">
          <a:off x="3016064" y="681121"/>
          <a:ext cx="1522358" cy="427556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fr-FR" sz="2800" kern="1200" dirty="0"/>
            <a:t>Conclusion</a:t>
          </a:r>
        </a:p>
      </dsp:txBody>
      <dsp:txXfrm rot="-5400000">
        <a:off x="1639463" y="2132038"/>
        <a:ext cx="4201247" cy="13737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6972D-2D69-4246-824A-FA57F40E825E}" type="datetimeFigureOut">
              <a:rPr lang="fr-FR" smtClean="0"/>
              <a:t>07/03/2023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CAE40-5740-40DF-82C0-99ED2E5216AC}" type="slidenum">
              <a:rPr lang="fr-FR" smtClean="0"/>
              <a:t>‹N°›</a:t>
            </a:fld>
            <a:endParaRPr lang="fr-FR"/>
          </a:p>
        </p:txBody>
      </p:sp>
    </p:spTree>
    <p:extLst>
      <p:ext uri="{BB962C8B-B14F-4D97-AF65-F5344CB8AC3E}">
        <p14:creationId xmlns:p14="http://schemas.microsoft.com/office/powerpoint/2010/main" val="3036079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3BCAE40-5740-40DF-82C0-99ED2E5216AC}" type="slidenum">
              <a:rPr lang="fr-FR" smtClean="0"/>
              <a:t>12</a:t>
            </a:fld>
            <a:endParaRPr lang="fr-FR"/>
          </a:p>
        </p:txBody>
      </p:sp>
    </p:spTree>
    <p:extLst>
      <p:ext uri="{BB962C8B-B14F-4D97-AF65-F5344CB8AC3E}">
        <p14:creationId xmlns:p14="http://schemas.microsoft.com/office/powerpoint/2010/main" val="8067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A11D03-1E5E-4A44-8C36-BE5E91A810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D918284-B56D-4D50-B383-81238CFF9D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ACC0A74-04F0-4F85-80EB-ABAF63E5D42F}"/>
              </a:ext>
            </a:extLst>
          </p:cNvPr>
          <p:cNvSpPr>
            <a:spLocks noGrp="1"/>
          </p:cNvSpPr>
          <p:nvPr>
            <p:ph type="dt" sz="half" idx="10"/>
          </p:nvPr>
        </p:nvSpPr>
        <p:spPr/>
        <p:txBody>
          <a:bodyPr/>
          <a:lstStyle/>
          <a:p>
            <a:fld id="{5E9B3972-74AE-4EDA-A2F8-568E1E07309D}" type="datetime1">
              <a:rPr lang="fr-FR" smtClean="0"/>
              <a:t>07/03/2023</a:t>
            </a:fld>
            <a:endParaRPr lang="fr-FR"/>
          </a:p>
        </p:txBody>
      </p:sp>
      <p:sp>
        <p:nvSpPr>
          <p:cNvPr id="5" name="Espace réservé du pied de page 4">
            <a:extLst>
              <a:ext uri="{FF2B5EF4-FFF2-40B4-BE49-F238E27FC236}">
                <a16:creationId xmlns:a16="http://schemas.microsoft.com/office/drawing/2014/main" id="{92DD097C-75D9-45F8-A19A-AAE77B913F1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1BB0452-7843-4152-A7BE-A50036253348}"/>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295152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0D153-B7D9-4765-9A54-66BFE4C3394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CCF86CC-4174-4151-9BC9-BA718F37A6F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FEE259-119A-4C8B-BC3C-1460970270E4}"/>
              </a:ext>
            </a:extLst>
          </p:cNvPr>
          <p:cNvSpPr>
            <a:spLocks noGrp="1"/>
          </p:cNvSpPr>
          <p:nvPr>
            <p:ph type="dt" sz="half" idx="10"/>
          </p:nvPr>
        </p:nvSpPr>
        <p:spPr/>
        <p:txBody>
          <a:bodyPr/>
          <a:lstStyle/>
          <a:p>
            <a:fld id="{7D327DF4-E4FB-476E-9B14-97D37A253DED}" type="datetime1">
              <a:rPr lang="fr-FR" smtClean="0"/>
              <a:t>07/03/2023</a:t>
            </a:fld>
            <a:endParaRPr lang="fr-FR"/>
          </a:p>
        </p:txBody>
      </p:sp>
      <p:sp>
        <p:nvSpPr>
          <p:cNvPr id="5" name="Espace réservé du pied de page 4">
            <a:extLst>
              <a:ext uri="{FF2B5EF4-FFF2-40B4-BE49-F238E27FC236}">
                <a16:creationId xmlns:a16="http://schemas.microsoft.com/office/drawing/2014/main" id="{E20748AD-BDFF-4B9C-8F4F-9F2592037C1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0D81E9-7C32-4BD4-AC22-1C30F393558D}"/>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680422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7A4DDA2-557A-4F04-B177-38DA43AFA56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F480CFF-967A-4889-A50F-EAC8E5EAF9C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C2FD260-C555-49F8-A32E-98BEA94B53B2}"/>
              </a:ext>
            </a:extLst>
          </p:cNvPr>
          <p:cNvSpPr>
            <a:spLocks noGrp="1"/>
          </p:cNvSpPr>
          <p:nvPr>
            <p:ph type="dt" sz="half" idx="10"/>
          </p:nvPr>
        </p:nvSpPr>
        <p:spPr/>
        <p:txBody>
          <a:bodyPr/>
          <a:lstStyle/>
          <a:p>
            <a:fld id="{135D6BF6-F732-42D2-8A5F-98D00D343B52}" type="datetime1">
              <a:rPr lang="fr-FR" smtClean="0"/>
              <a:t>07/03/2023</a:t>
            </a:fld>
            <a:endParaRPr lang="fr-FR"/>
          </a:p>
        </p:txBody>
      </p:sp>
      <p:sp>
        <p:nvSpPr>
          <p:cNvPr id="5" name="Espace réservé du pied de page 4">
            <a:extLst>
              <a:ext uri="{FF2B5EF4-FFF2-40B4-BE49-F238E27FC236}">
                <a16:creationId xmlns:a16="http://schemas.microsoft.com/office/drawing/2014/main" id="{49D6B65D-5C65-4EB1-9434-26B0D608B76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1BCC25-D50F-4329-A42C-1392CA035991}"/>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350715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B5CBFD-AAAE-4FC1-A414-E6B909D922FB}"/>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904DE7BE-1915-4618-BCD1-C7CB51E788E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B8321AD-09F1-4BFA-8D8D-0D2C22BA9F47}"/>
              </a:ext>
            </a:extLst>
          </p:cNvPr>
          <p:cNvSpPr>
            <a:spLocks noGrp="1"/>
          </p:cNvSpPr>
          <p:nvPr>
            <p:ph type="dt" sz="half" idx="10"/>
          </p:nvPr>
        </p:nvSpPr>
        <p:spPr/>
        <p:txBody>
          <a:bodyPr/>
          <a:lstStyle/>
          <a:p>
            <a:fld id="{A43A2580-57BC-4CF3-A8C0-9F576C0F0775}" type="datetime1">
              <a:rPr lang="fr-FR" smtClean="0"/>
              <a:t>07/03/2023</a:t>
            </a:fld>
            <a:endParaRPr lang="fr-FR"/>
          </a:p>
        </p:txBody>
      </p:sp>
      <p:sp>
        <p:nvSpPr>
          <p:cNvPr id="5" name="Espace réservé du pied de page 4">
            <a:extLst>
              <a:ext uri="{FF2B5EF4-FFF2-40B4-BE49-F238E27FC236}">
                <a16:creationId xmlns:a16="http://schemas.microsoft.com/office/drawing/2014/main" id="{C43F6051-0BBE-46B9-9DAE-D9AE7C87A2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7980381-ECDA-42E2-9538-CB0E2FD789DE}"/>
              </a:ext>
            </a:extLst>
          </p:cNvPr>
          <p:cNvSpPr>
            <a:spLocks noGrp="1"/>
          </p:cNvSpPr>
          <p:nvPr>
            <p:ph type="sldNum" sz="quarter" idx="12"/>
          </p:nvPr>
        </p:nvSpPr>
        <p:spPr>
          <a:xfrm>
            <a:off x="8469923" y="6257402"/>
            <a:ext cx="2743200" cy="365125"/>
          </a:xfrm>
        </p:spPr>
        <p:txBody>
          <a:bodyPr/>
          <a:lstStyle/>
          <a:p>
            <a:fld id="{F10516D5-0486-416B-A6E5-D5D302993853}" type="slidenum">
              <a:rPr lang="fr-FR" smtClean="0"/>
              <a:t>‹N°›</a:t>
            </a:fld>
            <a:endParaRPr lang="fr-FR" dirty="0"/>
          </a:p>
        </p:txBody>
      </p:sp>
    </p:spTree>
    <p:extLst>
      <p:ext uri="{BB962C8B-B14F-4D97-AF65-F5344CB8AC3E}">
        <p14:creationId xmlns:p14="http://schemas.microsoft.com/office/powerpoint/2010/main" val="1357970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99816E-E539-402F-8BAE-42937BE0D6F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EA40DCF-F9E6-4350-9B76-971B284076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6DF59F5-F852-4CFD-B8BC-3F87703D24C4}"/>
              </a:ext>
            </a:extLst>
          </p:cNvPr>
          <p:cNvSpPr>
            <a:spLocks noGrp="1"/>
          </p:cNvSpPr>
          <p:nvPr>
            <p:ph type="dt" sz="half" idx="10"/>
          </p:nvPr>
        </p:nvSpPr>
        <p:spPr/>
        <p:txBody>
          <a:bodyPr/>
          <a:lstStyle/>
          <a:p>
            <a:fld id="{0B72B584-D1A0-4971-AA1A-6298B9F318A7}" type="datetime1">
              <a:rPr lang="fr-FR" smtClean="0"/>
              <a:t>07/03/2023</a:t>
            </a:fld>
            <a:endParaRPr lang="fr-FR"/>
          </a:p>
        </p:txBody>
      </p:sp>
      <p:sp>
        <p:nvSpPr>
          <p:cNvPr id="5" name="Espace réservé du pied de page 4">
            <a:extLst>
              <a:ext uri="{FF2B5EF4-FFF2-40B4-BE49-F238E27FC236}">
                <a16:creationId xmlns:a16="http://schemas.microsoft.com/office/drawing/2014/main" id="{97D83E03-4E5F-48C1-A2BC-9D9664FB05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86E9F1-CF14-4319-AFFA-299455CDAABE}"/>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320254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420C15-1BCE-454C-A6C1-FBB1299EBBB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DA9EDF6-33CC-4C16-980D-787B23D270C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2479E17-C967-4147-917C-D26EA066753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FA49EF9-EAD7-4E4C-BFED-BC405B460C61}"/>
              </a:ext>
            </a:extLst>
          </p:cNvPr>
          <p:cNvSpPr>
            <a:spLocks noGrp="1"/>
          </p:cNvSpPr>
          <p:nvPr>
            <p:ph type="dt" sz="half" idx="10"/>
          </p:nvPr>
        </p:nvSpPr>
        <p:spPr/>
        <p:txBody>
          <a:bodyPr/>
          <a:lstStyle/>
          <a:p>
            <a:fld id="{0F6480C3-3841-4900-8A6F-FD90A8484886}" type="datetime1">
              <a:rPr lang="fr-FR" smtClean="0"/>
              <a:t>07/03/2023</a:t>
            </a:fld>
            <a:endParaRPr lang="fr-FR"/>
          </a:p>
        </p:txBody>
      </p:sp>
      <p:sp>
        <p:nvSpPr>
          <p:cNvPr id="6" name="Espace réservé du pied de page 5">
            <a:extLst>
              <a:ext uri="{FF2B5EF4-FFF2-40B4-BE49-F238E27FC236}">
                <a16:creationId xmlns:a16="http://schemas.microsoft.com/office/drawing/2014/main" id="{68F3E706-0353-4458-86C8-E585E249BF5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254B7B2-80B7-488C-975F-4FC685187711}"/>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3030123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F231D-7FB7-453A-89D6-C0BD285555F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94D7BB4-8F5D-4E39-9C50-65D0877F7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0D17BC9-D190-4827-BF16-998F7F9123B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CF2C594-0BCB-454A-B882-B2801B0426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270CF98-319B-4E09-9B22-207229D28B9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6717F4F-08CA-4965-AA1B-8B75E413CE18}"/>
              </a:ext>
            </a:extLst>
          </p:cNvPr>
          <p:cNvSpPr>
            <a:spLocks noGrp="1"/>
          </p:cNvSpPr>
          <p:nvPr>
            <p:ph type="dt" sz="half" idx="10"/>
          </p:nvPr>
        </p:nvSpPr>
        <p:spPr/>
        <p:txBody>
          <a:bodyPr/>
          <a:lstStyle/>
          <a:p>
            <a:fld id="{A0C07CBB-6A28-481D-ACCD-9B0398AFEE9C}" type="datetime1">
              <a:rPr lang="fr-FR" smtClean="0"/>
              <a:t>07/03/2023</a:t>
            </a:fld>
            <a:endParaRPr lang="fr-FR"/>
          </a:p>
        </p:txBody>
      </p:sp>
      <p:sp>
        <p:nvSpPr>
          <p:cNvPr id="8" name="Espace réservé du pied de page 7">
            <a:extLst>
              <a:ext uri="{FF2B5EF4-FFF2-40B4-BE49-F238E27FC236}">
                <a16:creationId xmlns:a16="http://schemas.microsoft.com/office/drawing/2014/main" id="{69079DFE-42FB-467C-9A22-166EFEDDBE4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4B99AFD-92C7-4D20-BE91-2FEBF94ECF19}"/>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271180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43BD25-EF9E-4631-82C0-0B33D5369B4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30A8121-A5F8-49B7-9AC5-FA36F7359E20}"/>
              </a:ext>
            </a:extLst>
          </p:cNvPr>
          <p:cNvSpPr>
            <a:spLocks noGrp="1"/>
          </p:cNvSpPr>
          <p:nvPr>
            <p:ph type="dt" sz="half" idx="10"/>
          </p:nvPr>
        </p:nvSpPr>
        <p:spPr/>
        <p:txBody>
          <a:bodyPr/>
          <a:lstStyle/>
          <a:p>
            <a:fld id="{50F4B161-2F70-44B7-BB8A-B0DC3CC2C96B}" type="datetime1">
              <a:rPr lang="fr-FR" smtClean="0"/>
              <a:t>07/03/2023</a:t>
            </a:fld>
            <a:endParaRPr lang="fr-FR"/>
          </a:p>
        </p:txBody>
      </p:sp>
      <p:sp>
        <p:nvSpPr>
          <p:cNvPr id="4" name="Espace réservé du pied de page 3">
            <a:extLst>
              <a:ext uri="{FF2B5EF4-FFF2-40B4-BE49-F238E27FC236}">
                <a16:creationId xmlns:a16="http://schemas.microsoft.com/office/drawing/2014/main" id="{DF174EEC-22D4-4783-8164-3727A0AB178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BF6D26C-F3B1-42C3-9693-D033E660577B}"/>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4122016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97D6E6-335A-46CA-9D57-79537702C4FB}"/>
              </a:ext>
            </a:extLst>
          </p:cNvPr>
          <p:cNvSpPr>
            <a:spLocks noGrp="1"/>
          </p:cNvSpPr>
          <p:nvPr>
            <p:ph type="dt" sz="half" idx="10"/>
          </p:nvPr>
        </p:nvSpPr>
        <p:spPr/>
        <p:txBody>
          <a:bodyPr/>
          <a:lstStyle/>
          <a:p>
            <a:fld id="{C09C12D7-B17E-4955-AFC3-F85F87B54EE8}" type="datetime1">
              <a:rPr lang="fr-FR" smtClean="0"/>
              <a:t>07/03/2023</a:t>
            </a:fld>
            <a:endParaRPr lang="fr-FR"/>
          </a:p>
        </p:txBody>
      </p:sp>
      <p:sp>
        <p:nvSpPr>
          <p:cNvPr id="3" name="Espace réservé du pied de page 2">
            <a:extLst>
              <a:ext uri="{FF2B5EF4-FFF2-40B4-BE49-F238E27FC236}">
                <a16:creationId xmlns:a16="http://schemas.microsoft.com/office/drawing/2014/main" id="{21E17189-31F6-49DD-98F0-00BDABF7302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98E34F7-9705-4488-8C88-A50099E21F00}"/>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16782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276421-2764-4B35-B50F-7B64EFFC255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C1D56EB-12C8-4B6C-9782-8F981BE4E2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02CE977-8493-4838-BA21-7F8ECB24DC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31C72A8-4918-4497-8130-D83AFDDF336D}"/>
              </a:ext>
            </a:extLst>
          </p:cNvPr>
          <p:cNvSpPr>
            <a:spLocks noGrp="1"/>
          </p:cNvSpPr>
          <p:nvPr>
            <p:ph type="dt" sz="half" idx="10"/>
          </p:nvPr>
        </p:nvSpPr>
        <p:spPr/>
        <p:txBody>
          <a:bodyPr/>
          <a:lstStyle/>
          <a:p>
            <a:fld id="{99CDAF7C-1C1B-449F-B1D9-0E89C61AEA2E}" type="datetime1">
              <a:rPr lang="fr-FR" smtClean="0"/>
              <a:t>07/03/2023</a:t>
            </a:fld>
            <a:endParaRPr lang="fr-FR"/>
          </a:p>
        </p:txBody>
      </p:sp>
      <p:sp>
        <p:nvSpPr>
          <p:cNvPr id="6" name="Espace réservé du pied de page 5">
            <a:extLst>
              <a:ext uri="{FF2B5EF4-FFF2-40B4-BE49-F238E27FC236}">
                <a16:creationId xmlns:a16="http://schemas.microsoft.com/office/drawing/2014/main" id="{D2E1958C-328A-4602-BEB5-26F7E7E92B5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53B5B62-A9F1-4740-B390-DF6E97C68F1F}"/>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2940364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CBE726-2ECB-4559-A696-6AAD9AB4836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659DB4D-F614-4DCA-9CA3-0A0D603EC1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46C454C-5C02-4C69-936B-9189D86BEA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F1B5136-AC67-4758-9D65-5F887E172901}"/>
              </a:ext>
            </a:extLst>
          </p:cNvPr>
          <p:cNvSpPr>
            <a:spLocks noGrp="1"/>
          </p:cNvSpPr>
          <p:nvPr>
            <p:ph type="dt" sz="half" idx="10"/>
          </p:nvPr>
        </p:nvSpPr>
        <p:spPr/>
        <p:txBody>
          <a:bodyPr/>
          <a:lstStyle/>
          <a:p>
            <a:fld id="{4BA592CC-1707-42B3-97BF-D7E07E7968E2}" type="datetime1">
              <a:rPr lang="fr-FR" smtClean="0"/>
              <a:t>07/03/2023</a:t>
            </a:fld>
            <a:endParaRPr lang="fr-FR"/>
          </a:p>
        </p:txBody>
      </p:sp>
      <p:sp>
        <p:nvSpPr>
          <p:cNvPr id="6" name="Espace réservé du pied de page 5">
            <a:extLst>
              <a:ext uri="{FF2B5EF4-FFF2-40B4-BE49-F238E27FC236}">
                <a16:creationId xmlns:a16="http://schemas.microsoft.com/office/drawing/2014/main" id="{7FCEA15E-CB97-4B36-ABE9-E765DC67094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D0B5652-8006-4876-9962-3E8DAB072185}"/>
              </a:ext>
            </a:extLst>
          </p:cNvPr>
          <p:cNvSpPr>
            <a:spLocks noGrp="1"/>
          </p:cNvSpPr>
          <p:nvPr>
            <p:ph type="sldNum" sz="quarter" idx="12"/>
          </p:nvPr>
        </p:nvSpPr>
        <p:spPr/>
        <p:txBody>
          <a:bodyPr/>
          <a:lstStyle/>
          <a:p>
            <a:fld id="{F10516D5-0486-416B-A6E5-D5D302993853}" type="slidenum">
              <a:rPr lang="fr-FR" smtClean="0"/>
              <a:t>‹N°›</a:t>
            </a:fld>
            <a:endParaRPr lang="fr-FR"/>
          </a:p>
        </p:txBody>
      </p:sp>
    </p:spTree>
    <p:extLst>
      <p:ext uri="{BB962C8B-B14F-4D97-AF65-F5344CB8AC3E}">
        <p14:creationId xmlns:p14="http://schemas.microsoft.com/office/powerpoint/2010/main" val="416550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62FE723-C766-447B-B646-B691252FBC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4C207A0-2222-4FB7-B91C-E145A5323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1B78D605-0CA9-4AF2-BED2-C2260C3ED3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820E73-3946-4809-BB03-D69CCBE7AEC9}" type="datetime1">
              <a:rPr lang="fr-FR" smtClean="0"/>
              <a:t>07/03/2023</a:t>
            </a:fld>
            <a:endParaRPr lang="fr-FR"/>
          </a:p>
        </p:txBody>
      </p:sp>
      <p:sp>
        <p:nvSpPr>
          <p:cNvPr id="5" name="Espace réservé du pied de page 4">
            <a:extLst>
              <a:ext uri="{FF2B5EF4-FFF2-40B4-BE49-F238E27FC236}">
                <a16:creationId xmlns:a16="http://schemas.microsoft.com/office/drawing/2014/main" id="{67F941BB-619C-46BE-812B-C054518D34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963F926-3C0D-4D61-B311-BA766F2C5D08}"/>
              </a:ext>
            </a:extLst>
          </p:cNvPr>
          <p:cNvSpPr>
            <a:spLocks noGrp="1"/>
          </p:cNvSpPr>
          <p:nvPr>
            <p:ph type="sldNum" sz="quarter" idx="4"/>
          </p:nvPr>
        </p:nvSpPr>
        <p:spPr>
          <a:xfrm>
            <a:off x="8610600" y="6239107"/>
            <a:ext cx="2743200" cy="365125"/>
          </a:xfrm>
          <a:prstGeom prst="rect">
            <a:avLst/>
          </a:prstGeom>
        </p:spPr>
        <p:txBody>
          <a:bodyPr vert="horz" lIns="91440" tIns="45720" rIns="91440" bIns="45720" rtlCol="0" anchor="ctr"/>
          <a:lstStyle>
            <a:lvl1pPr algn="r">
              <a:defRPr sz="3200">
                <a:solidFill>
                  <a:schemeClr val="tx1">
                    <a:tint val="75000"/>
                  </a:schemeClr>
                </a:solidFill>
              </a:defRPr>
            </a:lvl1pPr>
          </a:lstStyle>
          <a:p>
            <a:fld id="{F10516D5-0486-416B-A6E5-D5D302993853}" type="slidenum">
              <a:rPr lang="fr-FR" smtClean="0"/>
              <a:pPr/>
              <a:t>‹N°›</a:t>
            </a:fld>
            <a:endParaRPr lang="fr-FR" dirty="0"/>
          </a:p>
        </p:txBody>
      </p:sp>
    </p:spTree>
    <p:extLst>
      <p:ext uri="{BB962C8B-B14F-4D97-AF65-F5344CB8AC3E}">
        <p14:creationId xmlns:p14="http://schemas.microsoft.com/office/powerpoint/2010/main" val="3964322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3">
            <a:extLst>
              <a:ext uri="{FF2B5EF4-FFF2-40B4-BE49-F238E27FC236}">
                <a16:creationId xmlns:a16="http://schemas.microsoft.com/office/drawing/2014/main" id="{048DFCC9-F660-45EA-97D6-2753236F7A07}"/>
              </a:ext>
            </a:extLst>
          </p:cNvPr>
          <p:cNvSpPr>
            <a:spLocks noGrp="1"/>
          </p:cNvSpPr>
          <p:nvPr/>
        </p:nvSpPr>
        <p:spPr>
          <a:xfrm>
            <a:off x="3289977" y="0"/>
            <a:ext cx="7137391" cy="3661835"/>
          </a:xfrm>
          <a:prstGeom prst="cloud">
            <a:avLst/>
          </a:prstGeom>
          <a:solidFill>
            <a:srgbClr val="00B0F0"/>
          </a:solidFill>
          <a:ln w="1905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pPr algn="ctr">
              <a:lnSpc>
                <a:spcPct val="150000"/>
              </a:lnSpc>
            </a:pPr>
            <a:r>
              <a:rPr lang="fr-FR" sz="4000" b="1" dirty="0">
                <a:solidFill>
                  <a:schemeClr val="tx1"/>
                </a:solidFill>
              </a:rPr>
              <a:t>PROJET de Data </a:t>
            </a:r>
            <a:r>
              <a:rPr lang="fr-FR" sz="4000" b="1" dirty="0" err="1">
                <a:solidFill>
                  <a:schemeClr val="tx1"/>
                </a:solidFill>
              </a:rPr>
              <a:t>Visualization</a:t>
            </a:r>
            <a:endParaRPr lang="fr-FR" sz="4000" b="1" dirty="0">
              <a:solidFill>
                <a:schemeClr val="tx1"/>
              </a:solidFill>
            </a:endParaRPr>
          </a:p>
        </p:txBody>
      </p:sp>
      <p:sp>
        <p:nvSpPr>
          <p:cNvPr id="5" name="Organigramme : Terminateur 4">
            <a:extLst>
              <a:ext uri="{FF2B5EF4-FFF2-40B4-BE49-F238E27FC236}">
                <a16:creationId xmlns:a16="http://schemas.microsoft.com/office/drawing/2014/main" id="{CF5B85E0-D2FB-4E5F-884A-57EAC6EB2555}"/>
              </a:ext>
            </a:extLst>
          </p:cNvPr>
          <p:cNvSpPr/>
          <p:nvPr/>
        </p:nvSpPr>
        <p:spPr>
          <a:xfrm>
            <a:off x="9333186" y="3616978"/>
            <a:ext cx="2800266" cy="875067"/>
          </a:xfrm>
          <a:prstGeom prst="flowChartTerminator">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3300" dirty="0">
                <a:solidFill>
                  <a:schemeClr val="tx1"/>
                </a:solidFill>
              </a:rPr>
              <a:t>ENSEIGNANT</a:t>
            </a:r>
          </a:p>
        </p:txBody>
      </p:sp>
      <p:sp>
        <p:nvSpPr>
          <p:cNvPr id="6" name="Espace réservé du texte 1">
            <a:extLst>
              <a:ext uri="{FF2B5EF4-FFF2-40B4-BE49-F238E27FC236}">
                <a16:creationId xmlns:a16="http://schemas.microsoft.com/office/drawing/2014/main" id="{941FEAB0-59F3-4F48-92F6-C96300724D17}"/>
              </a:ext>
            </a:extLst>
          </p:cNvPr>
          <p:cNvSpPr txBox="1">
            <a:spLocks/>
          </p:cNvSpPr>
          <p:nvPr/>
        </p:nvSpPr>
        <p:spPr>
          <a:xfrm>
            <a:off x="306676" y="4770461"/>
            <a:ext cx="11826776" cy="1528729"/>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fr-FR" sz="2800" b="1" dirty="0"/>
              <a:t> René Lothaire BAZIE       </a:t>
            </a:r>
            <a:r>
              <a:rPr lang="fr-FR" sz="3000" b="1" dirty="0"/>
              <a:t>		                                		     Alla LO</a:t>
            </a:r>
          </a:p>
          <a:p>
            <a:pPr algn="l">
              <a:lnSpc>
                <a:spcPct val="150000"/>
              </a:lnSpc>
            </a:pPr>
            <a:r>
              <a:rPr lang="fr-FR" sz="2800" b="1" dirty="0"/>
              <a:t>							    </a:t>
            </a:r>
          </a:p>
        </p:txBody>
      </p:sp>
      <p:sp>
        <p:nvSpPr>
          <p:cNvPr id="7" name="Organigramme : Terminateur 6">
            <a:extLst>
              <a:ext uri="{FF2B5EF4-FFF2-40B4-BE49-F238E27FC236}">
                <a16:creationId xmlns:a16="http://schemas.microsoft.com/office/drawing/2014/main" id="{C1FBA903-425C-4239-8422-905A1EDED93B}"/>
              </a:ext>
            </a:extLst>
          </p:cNvPr>
          <p:cNvSpPr/>
          <p:nvPr/>
        </p:nvSpPr>
        <p:spPr>
          <a:xfrm>
            <a:off x="58548" y="3535566"/>
            <a:ext cx="3512013" cy="956479"/>
          </a:xfrm>
          <a:prstGeom prst="flowChartTerminator">
            <a:avLst/>
          </a:prstGeom>
          <a:noFill/>
          <a:ln w="2857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3300" dirty="0">
                <a:solidFill>
                  <a:schemeClr val="tx1"/>
                </a:solidFill>
              </a:rPr>
              <a:t>REALISE PAR</a:t>
            </a:r>
          </a:p>
        </p:txBody>
      </p:sp>
      <p:pic>
        <p:nvPicPr>
          <p:cNvPr id="9" name="Picture 2" descr="Ecole Supérieure Multinationale des Télécommunications - ESMT - Sencampus">
            <a:extLst>
              <a:ext uri="{FF2B5EF4-FFF2-40B4-BE49-F238E27FC236}">
                <a16:creationId xmlns:a16="http://schemas.microsoft.com/office/drawing/2014/main" id="{C6322111-0097-4078-AA46-1015A3560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289976" cy="3183596"/>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7F983341-F93C-93BB-6104-2C7F2853EF6D}"/>
              </a:ext>
            </a:extLst>
          </p:cNvPr>
          <p:cNvSpPr>
            <a:spLocks noGrp="1"/>
          </p:cNvSpPr>
          <p:nvPr>
            <p:ph type="sldNum" sz="quarter" idx="12"/>
          </p:nvPr>
        </p:nvSpPr>
        <p:spPr/>
        <p:txBody>
          <a:bodyPr/>
          <a:lstStyle/>
          <a:p>
            <a:fld id="{F10516D5-0486-416B-A6E5-D5D302993853}" type="slidenum">
              <a:rPr lang="fr-FR" smtClean="0"/>
              <a:t>1</a:t>
            </a:fld>
            <a:endParaRPr lang="fr-FR"/>
          </a:p>
        </p:txBody>
      </p:sp>
      <p:pic>
        <p:nvPicPr>
          <p:cNvPr id="3" name="Image 2">
            <a:extLst>
              <a:ext uri="{FF2B5EF4-FFF2-40B4-BE49-F238E27FC236}">
                <a16:creationId xmlns:a16="http://schemas.microsoft.com/office/drawing/2014/main" id="{5B2DB429-577C-5D8D-2708-4757C9DE1895}"/>
              </a:ext>
            </a:extLst>
          </p:cNvPr>
          <p:cNvPicPr>
            <a:picLocks noChangeAspect="1"/>
          </p:cNvPicPr>
          <p:nvPr/>
        </p:nvPicPr>
        <p:blipFill>
          <a:blip r:embed="rId3"/>
          <a:stretch>
            <a:fillRect/>
          </a:stretch>
        </p:blipFill>
        <p:spPr>
          <a:xfrm>
            <a:off x="5023322" y="4013805"/>
            <a:ext cx="3626153" cy="2549721"/>
          </a:xfrm>
          <a:prstGeom prst="rect">
            <a:avLst/>
          </a:prstGeom>
        </p:spPr>
      </p:pic>
    </p:spTree>
    <p:extLst>
      <p:ext uri="{BB962C8B-B14F-4D97-AF65-F5344CB8AC3E}">
        <p14:creationId xmlns:p14="http://schemas.microsoft.com/office/powerpoint/2010/main" val="964059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77565D6-AF21-BE9A-790F-33149D9DC10F}"/>
              </a:ext>
            </a:extLst>
          </p:cNvPr>
          <p:cNvSpPr>
            <a:spLocks noGrp="1"/>
          </p:cNvSpPr>
          <p:nvPr>
            <p:ph type="sldNum" sz="quarter" idx="12"/>
          </p:nvPr>
        </p:nvSpPr>
        <p:spPr/>
        <p:txBody>
          <a:bodyPr/>
          <a:lstStyle/>
          <a:p>
            <a:fld id="{F10516D5-0486-416B-A6E5-D5D302993853}" type="slidenum">
              <a:rPr lang="fr-FR" smtClean="0"/>
              <a:t>10</a:t>
            </a:fld>
            <a:endParaRPr lang="fr-FR" dirty="0"/>
          </a:p>
        </p:txBody>
      </p:sp>
      <p:sp>
        <p:nvSpPr>
          <p:cNvPr id="5" name="Rectangle : coins arrondis 4">
            <a:extLst>
              <a:ext uri="{FF2B5EF4-FFF2-40B4-BE49-F238E27FC236}">
                <a16:creationId xmlns:a16="http://schemas.microsoft.com/office/drawing/2014/main" id="{122BAD10-01E7-08FE-33B4-765C49CED050}"/>
              </a:ext>
            </a:extLst>
          </p:cNvPr>
          <p:cNvSpPr/>
          <p:nvPr/>
        </p:nvSpPr>
        <p:spPr>
          <a:xfrm>
            <a:off x="3965511" y="66544"/>
            <a:ext cx="4851918" cy="979714"/>
          </a:xfrm>
          <a:prstGeom prst="round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dirty="0"/>
              <a:t>Table ‘Items master’</a:t>
            </a:r>
          </a:p>
        </p:txBody>
      </p:sp>
      <p:sp>
        <p:nvSpPr>
          <p:cNvPr id="7" name="ZoneTexte 6">
            <a:extLst>
              <a:ext uri="{FF2B5EF4-FFF2-40B4-BE49-F238E27FC236}">
                <a16:creationId xmlns:a16="http://schemas.microsoft.com/office/drawing/2014/main" id="{3F9224E6-4260-A45C-EAD8-3969535D5C1B}"/>
              </a:ext>
            </a:extLst>
          </p:cNvPr>
          <p:cNvSpPr txBox="1"/>
          <p:nvPr/>
        </p:nvSpPr>
        <p:spPr>
          <a:xfrm>
            <a:off x="174948" y="1916813"/>
            <a:ext cx="5003541" cy="923330"/>
          </a:xfrm>
          <a:prstGeom prst="rect">
            <a:avLst/>
          </a:prstGeom>
          <a:noFill/>
        </p:spPr>
        <p:txBody>
          <a:bodyPr wrap="square">
            <a:spAutoFit/>
          </a:bodyPr>
          <a:lstStyle/>
          <a:p>
            <a:pPr algn="just"/>
            <a:r>
              <a:rPr lang="fr-FR" dirty="0">
                <a:latin typeface="Times New Roman" panose="02020603050405020304" pitchFamily="18" charset="0"/>
                <a:cs typeface="Times New Roman" panose="02020603050405020304" pitchFamily="18" charset="0"/>
              </a:rPr>
              <a:t>Cette table contient les produits vendus par l’entreprise, elle est composée de 827 lignes et cinq (05) colonnes qui sont :</a:t>
            </a:r>
          </a:p>
        </p:txBody>
      </p:sp>
      <p:sp>
        <p:nvSpPr>
          <p:cNvPr id="9" name="ZoneTexte 8">
            <a:extLst>
              <a:ext uri="{FF2B5EF4-FFF2-40B4-BE49-F238E27FC236}">
                <a16:creationId xmlns:a16="http://schemas.microsoft.com/office/drawing/2014/main" id="{753B8804-D667-9B8E-F959-26611FAF2161}"/>
              </a:ext>
            </a:extLst>
          </p:cNvPr>
          <p:cNvSpPr txBox="1"/>
          <p:nvPr/>
        </p:nvSpPr>
        <p:spPr>
          <a:xfrm>
            <a:off x="314909" y="3429000"/>
            <a:ext cx="2540259" cy="1477328"/>
          </a:xfrm>
          <a:prstGeom prst="rect">
            <a:avLst/>
          </a:prstGeom>
          <a:noFill/>
        </p:spPr>
        <p:txBody>
          <a:bodyPr wrap="square">
            <a:spAutoFit/>
          </a:bodyPr>
          <a:lstStyle/>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Item Number;</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Product Group;</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Product Line;</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Product Sub Group;</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Product Type.</a:t>
            </a:r>
          </a:p>
        </p:txBody>
      </p:sp>
      <p:grpSp>
        <p:nvGrpSpPr>
          <p:cNvPr id="12" name="Groupe 11">
            <a:extLst>
              <a:ext uri="{FF2B5EF4-FFF2-40B4-BE49-F238E27FC236}">
                <a16:creationId xmlns:a16="http://schemas.microsoft.com/office/drawing/2014/main" id="{545722A1-F259-01DD-197C-D17D5C692A54}"/>
              </a:ext>
            </a:extLst>
          </p:cNvPr>
          <p:cNvGrpSpPr/>
          <p:nvPr/>
        </p:nvGrpSpPr>
        <p:grpSpPr>
          <a:xfrm>
            <a:off x="7340082" y="1916813"/>
            <a:ext cx="4851918" cy="4874643"/>
            <a:chOff x="7340082" y="1560641"/>
            <a:chExt cx="4851918" cy="5230815"/>
          </a:xfrm>
        </p:grpSpPr>
        <p:pic>
          <p:nvPicPr>
            <p:cNvPr id="10" name="Image 9">
              <a:extLst>
                <a:ext uri="{FF2B5EF4-FFF2-40B4-BE49-F238E27FC236}">
                  <a16:creationId xmlns:a16="http://schemas.microsoft.com/office/drawing/2014/main" id="{4A689185-A506-CB4E-9B44-EEADFCB346E1}"/>
                </a:ext>
              </a:extLst>
            </p:cNvPr>
            <p:cNvPicPr>
              <a:picLocks noChangeAspect="1"/>
            </p:cNvPicPr>
            <p:nvPr/>
          </p:nvPicPr>
          <p:blipFill>
            <a:blip r:embed="rId2"/>
            <a:stretch>
              <a:fillRect/>
            </a:stretch>
          </p:blipFill>
          <p:spPr>
            <a:xfrm>
              <a:off x="7340082" y="4369185"/>
              <a:ext cx="4851918" cy="2422271"/>
            </a:xfrm>
            <a:prstGeom prst="rect">
              <a:avLst/>
            </a:prstGeom>
          </p:spPr>
        </p:pic>
        <p:pic>
          <p:nvPicPr>
            <p:cNvPr id="11" name="Image 10">
              <a:extLst>
                <a:ext uri="{FF2B5EF4-FFF2-40B4-BE49-F238E27FC236}">
                  <a16:creationId xmlns:a16="http://schemas.microsoft.com/office/drawing/2014/main" id="{0DC66147-B319-F468-F2C8-7A70E7285DEA}"/>
                </a:ext>
              </a:extLst>
            </p:cNvPr>
            <p:cNvPicPr>
              <a:picLocks noChangeAspect="1"/>
            </p:cNvPicPr>
            <p:nvPr/>
          </p:nvPicPr>
          <p:blipFill>
            <a:blip r:embed="rId3"/>
            <a:stretch>
              <a:fillRect/>
            </a:stretch>
          </p:blipFill>
          <p:spPr>
            <a:xfrm>
              <a:off x="7340082" y="1560641"/>
              <a:ext cx="4851918" cy="2808544"/>
            </a:xfrm>
            <a:prstGeom prst="rect">
              <a:avLst/>
            </a:prstGeom>
          </p:spPr>
        </p:pic>
      </p:grpSp>
    </p:spTree>
    <p:extLst>
      <p:ext uri="{BB962C8B-B14F-4D97-AF65-F5344CB8AC3E}">
        <p14:creationId xmlns:p14="http://schemas.microsoft.com/office/powerpoint/2010/main" val="1831063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A384819-9448-D742-E6E6-3395A2CC0557}"/>
              </a:ext>
            </a:extLst>
          </p:cNvPr>
          <p:cNvSpPr>
            <a:spLocks noGrp="1"/>
          </p:cNvSpPr>
          <p:nvPr>
            <p:ph type="sldNum" sz="quarter" idx="12"/>
          </p:nvPr>
        </p:nvSpPr>
        <p:spPr/>
        <p:txBody>
          <a:bodyPr/>
          <a:lstStyle/>
          <a:p>
            <a:fld id="{F10516D5-0486-416B-A6E5-D5D302993853}" type="slidenum">
              <a:rPr lang="fr-FR" smtClean="0"/>
              <a:t>11</a:t>
            </a:fld>
            <a:endParaRPr lang="fr-FR" dirty="0"/>
          </a:p>
        </p:txBody>
      </p:sp>
      <p:sp>
        <p:nvSpPr>
          <p:cNvPr id="5" name="Rectangle : coins arrondis 4">
            <a:extLst>
              <a:ext uri="{FF2B5EF4-FFF2-40B4-BE49-F238E27FC236}">
                <a16:creationId xmlns:a16="http://schemas.microsoft.com/office/drawing/2014/main" id="{47F7C85A-87F0-4702-AE2B-DD5DCDEAF743}"/>
              </a:ext>
            </a:extLst>
          </p:cNvPr>
          <p:cNvSpPr/>
          <p:nvPr/>
        </p:nvSpPr>
        <p:spPr>
          <a:xfrm>
            <a:off x="3965511" y="66544"/>
            <a:ext cx="4851918" cy="979714"/>
          </a:xfrm>
          <a:prstGeom prst="round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dirty="0"/>
              <a:t>Table ‘Sales’</a:t>
            </a:r>
          </a:p>
        </p:txBody>
      </p:sp>
      <p:sp>
        <p:nvSpPr>
          <p:cNvPr id="7" name="ZoneTexte 6">
            <a:extLst>
              <a:ext uri="{FF2B5EF4-FFF2-40B4-BE49-F238E27FC236}">
                <a16:creationId xmlns:a16="http://schemas.microsoft.com/office/drawing/2014/main" id="{55AE7C57-3428-CBAC-B66D-388C23FD1589}"/>
              </a:ext>
            </a:extLst>
          </p:cNvPr>
          <p:cNvSpPr txBox="1"/>
          <p:nvPr/>
        </p:nvSpPr>
        <p:spPr>
          <a:xfrm>
            <a:off x="191280" y="1637464"/>
            <a:ext cx="5696337" cy="1200329"/>
          </a:xfrm>
          <a:prstGeom prst="rect">
            <a:avLst/>
          </a:prstGeom>
          <a:noFill/>
        </p:spPr>
        <p:txBody>
          <a:bodyPr wrap="square">
            <a:spAutoFit/>
          </a:bodyPr>
          <a:lstStyle/>
          <a:p>
            <a:pPr algn="just"/>
            <a:r>
              <a:rPr lang="fr-FR" dirty="0">
                <a:latin typeface="Times New Roman" panose="02020603050405020304" pitchFamily="18" charset="0"/>
                <a:cs typeface="Times New Roman" panose="02020603050405020304" pitchFamily="18" charset="0"/>
              </a:rPr>
              <a:t>C’est la table qui répertorie des différents produits vendus par la boutique entre décembre 2012 et juin 2014. Elle contient 96466 lignes et 15 colonnes dont nous vous faisons la description ci-dessous : </a:t>
            </a:r>
          </a:p>
        </p:txBody>
      </p:sp>
      <p:grpSp>
        <p:nvGrpSpPr>
          <p:cNvPr id="14" name="Groupe 13">
            <a:extLst>
              <a:ext uri="{FF2B5EF4-FFF2-40B4-BE49-F238E27FC236}">
                <a16:creationId xmlns:a16="http://schemas.microsoft.com/office/drawing/2014/main" id="{5633F887-3A53-F86A-D9BA-74C3D817AF36}"/>
              </a:ext>
            </a:extLst>
          </p:cNvPr>
          <p:cNvGrpSpPr/>
          <p:nvPr/>
        </p:nvGrpSpPr>
        <p:grpSpPr>
          <a:xfrm>
            <a:off x="191280" y="3396342"/>
            <a:ext cx="6213407" cy="2311269"/>
            <a:chOff x="191280" y="3396342"/>
            <a:chExt cx="6213407" cy="2311269"/>
          </a:xfrm>
        </p:grpSpPr>
        <p:sp>
          <p:nvSpPr>
            <p:cNvPr id="8" name="ZoneTexte 7">
              <a:extLst>
                <a:ext uri="{FF2B5EF4-FFF2-40B4-BE49-F238E27FC236}">
                  <a16:creationId xmlns:a16="http://schemas.microsoft.com/office/drawing/2014/main" id="{B547A18F-0C18-D066-37D9-CA0A254FE077}"/>
                </a:ext>
              </a:extLst>
            </p:cNvPr>
            <p:cNvSpPr txBox="1"/>
            <p:nvPr/>
          </p:nvSpPr>
          <p:spPr>
            <a:xfrm>
              <a:off x="191280" y="3399287"/>
              <a:ext cx="2732314" cy="2308324"/>
            </a:xfrm>
            <a:prstGeom prst="rect">
              <a:avLst/>
            </a:prstGeom>
            <a:noFill/>
          </p:spPr>
          <p:txBody>
            <a:bodyPr wrap="square" rtlCol="0">
              <a:spAutoFit/>
            </a:bodyPr>
            <a:lstStyle/>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%KEY’;</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'Customer Number';</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'Date’; </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a:t>
              </a:r>
              <a:r>
                <a:rPr lang="fr-FR" b="1" dirty="0" err="1">
                  <a:latin typeface="Times New Roman" panose="02020603050405020304" pitchFamily="18" charset="0"/>
                  <a:cs typeface="Times New Roman" panose="02020603050405020304" pitchFamily="18" charset="0"/>
                </a:rPr>
                <a:t>Invoice</a:t>
              </a:r>
              <a:r>
                <a:rPr lang="fr-FR" b="1" dirty="0">
                  <a:latin typeface="Times New Roman" panose="02020603050405020304" pitchFamily="18" charset="0"/>
                  <a:cs typeface="Times New Roman" panose="02020603050405020304" pitchFamily="18" charset="0"/>
                </a:rPr>
                <a:t> Date' ;</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a:t>
              </a:r>
              <a:r>
                <a:rPr lang="fr-FR" b="1" dirty="0" err="1">
                  <a:latin typeface="Times New Roman" panose="02020603050405020304" pitchFamily="18" charset="0"/>
                  <a:cs typeface="Times New Roman" panose="02020603050405020304" pitchFamily="18" charset="0"/>
                </a:rPr>
                <a:t>Invoice</a:t>
              </a:r>
              <a:r>
                <a:rPr lang="fr-FR" b="1" dirty="0">
                  <a:latin typeface="Times New Roman" panose="02020603050405020304" pitchFamily="18" charset="0"/>
                  <a:cs typeface="Times New Roman" panose="02020603050405020304" pitchFamily="18" charset="0"/>
                </a:rPr>
                <a:t> Number';</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'Item </a:t>
              </a:r>
              <a:r>
                <a:rPr lang="fr-FR" b="1" dirty="0" err="1">
                  <a:latin typeface="Times New Roman" panose="02020603050405020304" pitchFamily="18" charset="0"/>
                  <a:cs typeface="Times New Roman" panose="02020603050405020304" pitchFamily="18" charset="0"/>
                </a:rPr>
                <a:t>Desc</a:t>
              </a:r>
              <a:r>
                <a:rPr lang="fr-FR"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'Item Number' ; </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a:t>
              </a:r>
              <a:r>
                <a:rPr lang="fr-FR" b="1" dirty="0" err="1">
                  <a:latin typeface="Times New Roman" panose="02020603050405020304" pitchFamily="18" charset="0"/>
                  <a:cs typeface="Times New Roman" panose="02020603050405020304" pitchFamily="18" charset="0"/>
                </a:rPr>
                <a:t>Order</a:t>
              </a:r>
              <a:r>
                <a:rPr lang="fr-FR" b="1" dirty="0">
                  <a:latin typeface="Times New Roman" panose="02020603050405020304" pitchFamily="18" charset="0"/>
                  <a:cs typeface="Times New Roman" panose="02020603050405020304" pitchFamily="18" charset="0"/>
                </a:rPr>
                <a:t> Number';</a:t>
              </a:r>
            </a:p>
          </p:txBody>
        </p:sp>
        <p:sp>
          <p:nvSpPr>
            <p:cNvPr id="10" name="ZoneTexte 9">
              <a:extLst>
                <a:ext uri="{FF2B5EF4-FFF2-40B4-BE49-F238E27FC236}">
                  <a16:creationId xmlns:a16="http://schemas.microsoft.com/office/drawing/2014/main" id="{EDFE56C4-539B-D1F3-C9FF-FBF0799ECB46}"/>
                </a:ext>
              </a:extLst>
            </p:cNvPr>
            <p:cNvSpPr txBox="1"/>
            <p:nvPr/>
          </p:nvSpPr>
          <p:spPr>
            <a:xfrm>
              <a:off x="3039448" y="3396342"/>
              <a:ext cx="3365239" cy="2031325"/>
            </a:xfrm>
            <a:prstGeom prst="rect">
              <a:avLst/>
            </a:prstGeom>
            <a:noFill/>
          </p:spPr>
          <p:txBody>
            <a:bodyPr wrap="square">
              <a:spAutoFit/>
            </a:bodyPr>
            <a:lstStyle/>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a:t>
              </a:r>
              <a:r>
                <a:rPr lang="fr-FR" b="1" dirty="0" err="1">
                  <a:latin typeface="Times New Roman" panose="02020603050405020304" pitchFamily="18" charset="0"/>
                  <a:cs typeface="Times New Roman" panose="02020603050405020304" pitchFamily="18" charset="0"/>
                </a:rPr>
                <a:t>Promised</a:t>
              </a:r>
              <a:r>
                <a:rPr lang="fr-FR" b="1" dirty="0">
                  <a:latin typeface="Times New Roman" panose="02020603050405020304" pitchFamily="18" charset="0"/>
                  <a:cs typeface="Times New Roman" panose="02020603050405020304" pitchFamily="18" charset="0"/>
                </a:rPr>
                <a:t> Delivery Date' ;</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a:t>
              </a:r>
              <a:r>
                <a:rPr lang="fr-FR" b="1" dirty="0" err="1">
                  <a:latin typeface="Times New Roman" panose="02020603050405020304" pitchFamily="18" charset="0"/>
                  <a:cs typeface="Times New Roman" panose="02020603050405020304" pitchFamily="18" charset="0"/>
                </a:rPr>
                <a:t>Cost</a:t>
              </a:r>
              <a:r>
                <a:rPr lang="fr-FR"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'Sales’; </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'Margin';</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a:t>
              </a:r>
              <a:r>
                <a:rPr lang="fr-FR" b="1" dirty="0" err="1">
                  <a:latin typeface="Times New Roman" panose="02020603050405020304" pitchFamily="18" charset="0"/>
                  <a:cs typeface="Times New Roman" panose="02020603050405020304" pitchFamily="18" charset="0"/>
                </a:rPr>
                <a:t>GrossSales</a:t>
              </a:r>
              <a:r>
                <a:rPr lang="fr-FR"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'Sales </a:t>
              </a:r>
              <a:r>
                <a:rPr lang="fr-FR" b="1" dirty="0" err="1">
                  <a:latin typeface="Times New Roman" panose="02020603050405020304" pitchFamily="18" charset="0"/>
                  <a:cs typeface="Times New Roman" panose="02020603050405020304" pitchFamily="18" charset="0"/>
                </a:rPr>
                <a:t>Qty</a:t>
              </a:r>
              <a:r>
                <a:rPr lang="fr-FR"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'Sales Rep Number’;</a:t>
              </a:r>
            </a:p>
          </p:txBody>
        </p:sp>
      </p:grpSp>
      <p:pic>
        <p:nvPicPr>
          <p:cNvPr id="11" name="Image 10">
            <a:extLst>
              <a:ext uri="{FF2B5EF4-FFF2-40B4-BE49-F238E27FC236}">
                <a16:creationId xmlns:a16="http://schemas.microsoft.com/office/drawing/2014/main" id="{1302D587-54E5-D3FF-F204-E1BBBDBCE45E}"/>
              </a:ext>
            </a:extLst>
          </p:cNvPr>
          <p:cNvPicPr>
            <a:picLocks noChangeAspect="1"/>
          </p:cNvPicPr>
          <p:nvPr/>
        </p:nvPicPr>
        <p:blipFill>
          <a:blip r:embed="rId2"/>
          <a:stretch>
            <a:fillRect/>
          </a:stretch>
        </p:blipFill>
        <p:spPr>
          <a:xfrm>
            <a:off x="7148801" y="1967040"/>
            <a:ext cx="4851919" cy="3995221"/>
          </a:xfrm>
          <a:prstGeom prst="rect">
            <a:avLst/>
          </a:prstGeom>
        </p:spPr>
      </p:pic>
      <p:grpSp>
        <p:nvGrpSpPr>
          <p:cNvPr id="15" name="Groupe 14">
            <a:extLst>
              <a:ext uri="{FF2B5EF4-FFF2-40B4-BE49-F238E27FC236}">
                <a16:creationId xmlns:a16="http://schemas.microsoft.com/office/drawing/2014/main" id="{76A5C62E-A71D-6836-1FD9-10CFC9866614}"/>
              </a:ext>
            </a:extLst>
          </p:cNvPr>
          <p:cNvGrpSpPr/>
          <p:nvPr/>
        </p:nvGrpSpPr>
        <p:grpSpPr>
          <a:xfrm>
            <a:off x="366947" y="5962261"/>
            <a:ext cx="6710262" cy="776989"/>
            <a:chOff x="438539" y="5962261"/>
            <a:chExt cx="6710262" cy="776989"/>
          </a:xfrm>
        </p:grpSpPr>
        <p:pic>
          <p:nvPicPr>
            <p:cNvPr id="12" name="Picture 2" descr="Alert Icon (PSD) | Official PSDs">
              <a:extLst>
                <a:ext uri="{FF2B5EF4-FFF2-40B4-BE49-F238E27FC236}">
                  <a16:creationId xmlns:a16="http://schemas.microsoft.com/office/drawing/2014/main" id="{93DE92F6-3BCE-E2D9-56BF-1495852BC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39" y="5962261"/>
              <a:ext cx="1334277" cy="776989"/>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89EFBA52-1A30-A410-A703-A2BB56B5D116}"/>
                </a:ext>
              </a:extLst>
            </p:cNvPr>
            <p:cNvSpPr txBox="1"/>
            <p:nvPr/>
          </p:nvSpPr>
          <p:spPr>
            <a:xfrm>
              <a:off x="1894114" y="6092919"/>
              <a:ext cx="5254687" cy="646331"/>
            </a:xfrm>
            <a:prstGeom prst="rect">
              <a:avLst/>
            </a:prstGeom>
            <a:noFill/>
          </p:spPr>
          <p:txBody>
            <a:bodyPr wrap="square" rtlCol="0">
              <a:spAutoFit/>
            </a:bodyPr>
            <a:lstStyle/>
            <a:p>
              <a:r>
                <a:rPr lang="fr-FR" b="1" i="1" dirty="0">
                  <a:latin typeface="Times New Roman" panose="02020603050405020304" pitchFamily="18" charset="0"/>
                  <a:cs typeface="Times New Roman" panose="02020603050405020304" pitchFamily="18" charset="0"/>
                </a:rPr>
                <a:t>Quelques remarques faites sur des valeurs de colonnes de cette table</a:t>
              </a:r>
            </a:p>
          </p:txBody>
        </p:sp>
      </p:grpSp>
    </p:spTree>
    <p:extLst>
      <p:ext uri="{BB962C8B-B14F-4D97-AF65-F5344CB8AC3E}">
        <p14:creationId xmlns:p14="http://schemas.microsoft.com/office/powerpoint/2010/main" val="88142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40932-D2A1-6E74-2BB9-140F2BA731B8}"/>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BBA7C06C-13B5-1962-865D-3CC3DAD27686}"/>
              </a:ext>
            </a:extLst>
          </p:cNvPr>
          <p:cNvSpPr>
            <a:spLocks noGrp="1"/>
          </p:cNvSpPr>
          <p:nvPr>
            <p:ph idx="1"/>
          </p:nvPr>
        </p:nvSpPr>
        <p:spPr/>
        <p:txBody>
          <a:bodyPr/>
          <a:lstStyle/>
          <a:p>
            <a:pPr marL="0" indent="0">
              <a:buNone/>
            </a:pPr>
            <a:r>
              <a:rPr lang="fr-FR" dirty="0"/>
              <a:t> </a:t>
            </a:r>
          </a:p>
        </p:txBody>
      </p:sp>
      <p:sp>
        <p:nvSpPr>
          <p:cNvPr id="4" name="Rectangle : coins arrondis 3">
            <a:extLst>
              <a:ext uri="{FF2B5EF4-FFF2-40B4-BE49-F238E27FC236}">
                <a16:creationId xmlns:a16="http://schemas.microsoft.com/office/drawing/2014/main" id="{DF86DDB1-6768-A400-E1BC-25509E9C1A3D}"/>
              </a:ext>
            </a:extLst>
          </p:cNvPr>
          <p:cNvSpPr/>
          <p:nvPr/>
        </p:nvSpPr>
        <p:spPr>
          <a:xfrm>
            <a:off x="2571476" y="365126"/>
            <a:ext cx="7101914" cy="2233696"/>
          </a:xfrm>
          <a:prstGeom prst="roundRect">
            <a:avLst/>
          </a:prstGeom>
          <a:solidFill>
            <a:srgbClr val="0070C0"/>
          </a:solidFill>
          <a:ln w="28575">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4400" dirty="0">
                <a:solidFill>
                  <a:schemeClr val="bg1"/>
                </a:solidFill>
              </a:rPr>
              <a:t>VISUALISATION</a:t>
            </a:r>
          </a:p>
        </p:txBody>
      </p:sp>
      <p:sp>
        <p:nvSpPr>
          <p:cNvPr id="5" name="Espace réservé du numéro de diapositive 4">
            <a:extLst>
              <a:ext uri="{FF2B5EF4-FFF2-40B4-BE49-F238E27FC236}">
                <a16:creationId xmlns:a16="http://schemas.microsoft.com/office/drawing/2014/main" id="{A448A5FB-5A96-6DBB-DC78-C1E9A7A23CE6}"/>
              </a:ext>
            </a:extLst>
          </p:cNvPr>
          <p:cNvSpPr>
            <a:spLocks noGrp="1"/>
          </p:cNvSpPr>
          <p:nvPr>
            <p:ph type="sldNum" sz="quarter" idx="12"/>
          </p:nvPr>
        </p:nvSpPr>
        <p:spPr/>
        <p:txBody>
          <a:bodyPr/>
          <a:lstStyle/>
          <a:p>
            <a:fld id="{F10516D5-0486-416B-A6E5-D5D302993853}" type="slidenum">
              <a:rPr lang="fr-FR" smtClean="0"/>
              <a:t>12</a:t>
            </a:fld>
            <a:endParaRPr lang="fr-FR"/>
          </a:p>
        </p:txBody>
      </p:sp>
      <p:cxnSp>
        <p:nvCxnSpPr>
          <p:cNvPr id="10" name="Connecteur droit 9">
            <a:extLst>
              <a:ext uri="{FF2B5EF4-FFF2-40B4-BE49-F238E27FC236}">
                <a16:creationId xmlns:a16="http://schemas.microsoft.com/office/drawing/2014/main" id="{C6C1AFB7-174C-8B34-BFA2-E510B9ADBED3}"/>
              </a:ext>
            </a:extLst>
          </p:cNvPr>
          <p:cNvCxnSpPr/>
          <p:nvPr/>
        </p:nvCxnSpPr>
        <p:spPr>
          <a:xfrm>
            <a:off x="55153" y="3086100"/>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4DD41E23-EAAC-1606-9D29-9F6118C60010}"/>
              </a:ext>
            </a:extLst>
          </p:cNvPr>
          <p:cNvCxnSpPr/>
          <p:nvPr/>
        </p:nvCxnSpPr>
        <p:spPr>
          <a:xfrm>
            <a:off x="0" y="6076951"/>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Étoile : 5 branches 19">
            <a:extLst>
              <a:ext uri="{FF2B5EF4-FFF2-40B4-BE49-F238E27FC236}">
                <a16:creationId xmlns:a16="http://schemas.microsoft.com/office/drawing/2014/main" id="{81FE8CA7-F234-52AD-B1D2-153761ECFA5C}"/>
              </a:ext>
            </a:extLst>
          </p:cNvPr>
          <p:cNvSpPr/>
          <p:nvPr/>
        </p:nvSpPr>
        <p:spPr>
          <a:xfrm>
            <a:off x="136685" y="4332006"/>
            <a:ext cx="1019175" cy="699063"/>
          </a:xfrm>
          <a:prstGeom prst="star5">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Étoile : 5 branches 20">
            <a:extLst>
              <a:ext uri="{FF2B5EF4-FFF2-40B4-BE49-F238E27FC236}">
                <a16:creationId xmlns:a16="http://schemas.microsoft.com/office/drawing/2014/main" id="{D25B9B48-1F33-E227-8531-A3A6EEF5413D}"/>
              </a:ext>
            </a:extLst>
          </p:cNvPr>
          <p:cNvSpPr/>
          <p:nvPr/>
        </p:nvSpPr>
        <p:spPr>
          <a:xfrm>
            <a:off x="1552300" y="4346576"/>
            <a:ext cx="1019175" cy="699063"/>
          </a:xfrm>
          <a:prstGeom prst="star5">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Étoile : 5 branches 21">
            <a:extLst>
              <a:ext uri="{FF2B5EF4-FFF2-40B4-BE49-F238E27FC236}">
                <a16:creationId xmlns:a16="http://schemas.microsoft.com/office/drawing/2014/main" id="{67DACE64-373F-CDDF-BD4A-01B9CF00225C}"/>
              </a:ext>
            </a:extLst>
          </p:cNvPr>
          <p:cNvSpPr/>
          <p:nvPr/>
        </p:nvSpPr>
        <p:spPr>
          <a:xfrm>
            <a:off x="3200801" y="4346576"/>
            <a:ext cx="1019175" cy="699063"/>
          </a:xfrm>
          <a:prstGeom prst="star5">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Étoile : 5 branches 22">
            <a:extLst>
              <a:ext uri="{FF2B5EF4-FFF2-40B4-BE49-F238E27FC236}">
                <a16:creationId xmlns:a16="http://schemas.microsoft.com/office/drawing/2014/main" id="{27C95786-43FD-F3ED-7D3F-285C33BC9675}"/>
              </a:ext>
            </a:extLst>
          </p:cNvPr>
          <p:cNvSpPr/>
          <p:nvPr/>
        </p:nvSpPr>
        <p:spPr>
          <a:xfrm>
            <a:off x="4759208" y="4346576"/>
            <a:ext cx="1019175" cy="699063"/>
          </a:xfrm>
          <a:prstGeom prst="star5">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Étoile : 5 branches 23">
            <a:extLst>
              <a:ext uri="{FF2B5EF4-FFF2-40B4-BE49-F238E27FC236}">
                <a16:creationId xmlns:a16="http://schemas.microsoft.com/office/drawing/2014/main" id="{274EC6BE-61E8-C54D-83CE-471B2F804191}"/>
              </a:ext>
            </a:extLst>
          </p:cNvPr>
          <p:cNvSpPr/>
          <p:nvPr/>
        </p:nvSpPr>
        <p:spPr>
          <a:xfrm>
            <a:off x="6317615" y="4346576"/>
            <a:ext cx="1019175" cy="699063"/>
          </a:xfrm>
          <a:prstGeom prst="star5">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Étoile : 5 branches 24">
            <a:extLst>
              <a:ext uri="{FF2B5EF4-FFF2-40B4-BE49-F238E27FC236}">
                <a16:creationId xmlns:a16="http://schemas.microsoft.com/office/drawing/2014/main" id="{CF2861E9-5E96-F166-146A-85F4FC6411B6}"/>
              </a:ext>
            </a:extLst>
          </p:cNvPr>
          <p:cNvSpPr/>
          <p:nvPr/>
        </p:nvSpPr>
        <p:spPr>
          <a:xfrm>
            <a:off x="7876022" y="4346576"/>
            <a:ext cx="1019175" cy="699063"/>
          </a:xfrm>
          <a:prstGeom prst="star5">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Étoile : 5 branches 25">
            <a:extLst>
              <a:ext uri="{FF2B5EF4-FFF2-40B4-BE49-F238E27FC236}">
                <a16:creationId xmlns:a16="http://schemas.microsoft.com/office/drawing/2014/main" id="{1991B8C8-E622-A9E7-F0DE-C0D8F3212CB0}"/>
              </a:ext>
            </a:extLst>
          </p:cNvPr>
          <p:cNvSpPr/>
          <p:nvPr/>
        </p:nvSpPr>
        <p:spPr>
          <a:xfrm>
            <a:off x="9434429" y="4346576"/>
            <a:ext cx="1019175" cy="699063"/>
          </a:xfrm>
          <a:prstGeom prst="star5">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Étoile : 5 branches 26">
            <a:extLst>
              <a:ext uri="{FF2B5EF4-FFF2-40B4-BE49-F238E27FC236}">
                <a16:creationId xmlns:a16="http://schemas.microsoft.com/office/drawing/2014/main" id="{82ABE37F-4972-FC19-5333-7BBC3D4BB2D1}"/>
              </a:ext>
            </a:extLst>
          </p:cNvPr>
          <p:cNvSpPr/>
          <p:nvPr/>
        </p:nvSpPr>
        <p:spPr>
          <a:xfrm>
            <a:off x="11056193" y="4332006"/>
            <a:ext cx="1019175" cy="699063"/>
          </a:xfrm>
          <a:prstGeom prst="star5">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832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D0264-A9C5-6D98-0DD1-8B133E8DDBE4}"/>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75F564BB-2255-9C04-D16F-BBE66FE70DDF}"/>
              </a:ext>
            </a:extLst>
          </p:cNvPr>
          <p:cNvSpPr>
            <a:spLocks noGrp="1"/>
          </p:cNvSpPr>
          <p:nvPr>
            <p:ph idx="1"/>
          </p:nvPr>
        </p:nvSpPr>
        <p:spPr/>
        <p:txBody>
          <a:bodyPr/>
          <a:lstStyle/>
          <a:p>
            <a:pPr marL="0" indent="0">
              <a:buNone/>
            </a:pPr>
            <a:r>
              <a:rPr lang="fr-FR" dirty="0"/>
              <a:t> </a:t>
            </a:r>
          </a:p>
        </p:txBody>
      </p:sp>
      <p:sp>
        <p:nvSpPr>
          <p:cNvPr id="4" name="Espace réservé du numéro de diapositive 3">
            <a:extLst>
              <a:ext uri="{FF2B5EF4-FFF2-40B4-BE49-F238E27FC236}">
                <a16:creationId xmlns:a16="http://schemas.microsoft.com/office/drawing/2014/main" id="{15B50310-B2C8-6652-0D86-C5897A059839}"/>
              </a:ext>
            </a:extLst>
          </p:cNvPr>
          <p:cNvSpPr>
            <a:spLocks noGrp="1"/>
          </p:cNvSpPr>
          <p:nvPr>
            <p:ph type="sldNum" sz="quarter" idx="12"/>
          </p:nvPr>
        </p:nvSpPr>
        <p:spPr>
          <a:xfrm>
            <a:off x="11534427" y="6412436"/>
            <a:ext cx="657573" cy="445564"/>
          </a:xfrm>
        </p:spPr>
        <p:txBody>
          <a:bodyPr/>
          <a:lstStyle/>
          <a:p>
            <a:fld id="{F10516D5-0486-416B-A6E5-D5D302993853}" type="slidenum">
              <a:rPr lang="fr-FR" smtClean="0"/>
              <a:t>13</a:t>
            </a:fld>
            <a:endParaRPr lang="fr-FR" dirty="0"/>
          </a:p>
        </p:txBody>
      </p:sp>
      <p:pic>
        <p:nvPicPr>
          <p:cNvPr id="5" name="Image 4">
            <a:extLst>
              <a:ext uri="{FF2B5EF4-FFF2-40B4-BE49-F238E27FC236}">
                <a16:creationId xmlns:a16="http://schemas.microsoft.com/office/drawing/2014/main" id="{12995BD2-EC55-D41F-DA17-D8D6E6466296}"/>
              </a:ext>
            </a:extLst>
          </p:cNvPr>
          <p:cNvPicPr>
            <a:picLocks noChangeAspect="1"/>
          </p:cNvPicPr>
          <p:nvPr/>
        </p:nvPicPr>
        <p:blipFill>
          <a:blip r:embed="rId2"/>
          <a:stretch>
            <a:fillRect/>
          </a:stretch>
        </p:blipFill>
        <p:spPr>
          <a:xfrm>
            <a:off x="268679" y="126888"/>
            <a:ext cx="6061710" cy="3236595"/>
          </a:xfrm>
          <a:prstGeom prst="rect">
            <a:avLst/>
          </a:prstGeom>
        </p:spPr>
      </p:pic>
      <p:sp>
        <p:nvSpPr>
          <p:cNvPr id="6" name="ZoneTexte 5">
            <a:extLst>
              <a:ext uri="{FF2B5EF4-FFF2-40B4-BE49-F238E27FC236}">
                <a16:creationId xmlns:a16="http://schemas.microsoft.com/office/drawing/2014/main" id="{8C01B673-3ECB-D0B8-E98F-E3EDBCB45313}"/>
              </a:ext>
            </a:extLst>
          </p:cNvPr>
          <p:cNvSpPr txBox="1"/>
          <p:nvPr/>
        </p:nvSpPr>
        <p:spPr>
          <a:xfrm>
            <a:off x="6667130" y="365125"/>
            <a:ext cx="5335480" cy="3139321"/>
          </a:xfrm>
          <a:prstGeom prst="rect">
            <a:avLst/>
          </a:prstGeom>
          <a:noFill/>
        </p:spPr>
        <p:txBody>
          <a:bodyPr wrap="square" rtlCol="0">
            <a:spAutoFit/>
          </a:bodyPr>
          <a:lstStyle/>
          <a:p>
            <a:pPr algn="just"/>
            <a:r>
              <a:rPr lang="fr-FR" dirty="0"/>
              <a:t>A travers cette carte, nous nous offrons la possibilité d’avoir une vue des différents magasins appartenant à l’entreprise ; nous remarquons de ce fait, qu’il y a une grande affluence en Europe, mais aussi en Amérique et en Asie ; Cependant, nous   faisons le constat que l’Afrique, elle, n’en fait pas partie. </a:t>
            </a:r>
          </a:p>
          <a:p>
            <a:pPr algn="just"/>
            <a:r>
              <a:rPr lang="fr-FR" dirty="0"/>
              <a:t>Pourtant l’Afrique est un continent à forte croissance démographique et notamment à population majoritairement jeune ; ce qui pourrait être de bon augure pour l’entreprise si elle y installait une filiale , au vu des types de produits commercialisés.</a:t>
            </a:r>
          </a:p>
        </p:txBody>
      </p:sp>
      <p:pic>
        <p:nvPicPr>
          <p:cNvPr id="1026" name="Picture 2" descr="Globe terrestre Illustration Stock | Adobe Stock">
            <a:extLst>
              <a:ext uri="{FF2B5EF4-FFF2-40B4-BE49-F238E27FC236}">
                <a16:creationId xmlns:a16="http://schemas.microsoft.com/office/drawing/2014/main" id="{51FA1292-1BBB-5263-5DDE-E93F27413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 y="4873626"/>
            <a:ext cx="1984374" cy="19843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s de Globe Terrestre – Téléchargement gratuit sur Freepik">
            <a:extLst>
              <a:ext uri="{FF2B5EF4-FFF2-40B4-BE49-F238E27FC236}">
                <a16:creationId xmlns:a16="http://schemas.microsoft.com/office/drawing/2014/main" id="{75DFA2B5-6A65-D85F-8202-ABF677448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7298" y="5069150"/>
            <a:ext cx="1650907" cy="165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44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B21C22-ED24-36A9-64A4-3C777DB2D364}"/>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615FCB35-2D6A-2EBE-F7B3-32FC07E5CB07}"/>
              </a:ext>
            </a:extLst>
          </p:cNvPr>
          <p:cNvSpPr>
            <a:spLocks noGrp="1"/>
          </p:cNvSpPr>
          <p:nvPr>
            <p:ph idx="1"/>
          </p:nvPr>
        </p:nvSpPr>
        <p:spPr/>
        <p:txBody>
          <a:bodyPr/>
          <a:lstStyle/>
          <a:p>
            <a:pPr marL="0" indent="0">
              <a:buNone/>
            </a:pPr>
            <a:r>
              <a:rPr lang="fr-FR" dirty="0"/>
              <a:t> </a:t>
            </a:r>
          </a:p>
        </p:txBody>
      </p:sp>
      <p:sp>
        <p:nvSpPr>
          <p:cNvPr id="4" name="Espace réservé du numéro de diapositive 3">
            <a:extLst>
              <a:ext uri="{FF2B5EF4-FFF2-40B4-BE49-F238E27FC236}">
                <a16:creationId xmlns:a16="http://schemas.microsoft.com/office/drawing/2014/main" id="{10F19B4E-316B-5AE0-B6E7-AB6869FF89A3}"/>
              </a:ext>
            </a:extLst>
          </p:cNvPr>
          <p:cNvSpPr>
            <a:spLocks noGrp="1"/>
          </p:cNvSpPr>
          <p:nvPr>
            <p:ph type="sldNum" sz="quarter" idx="12"/>
          </p:nvPr>
        </p:nvSpPr>
        <p:spPr>
          <a:xfrm>
            <a:off x="11658714" y="6547373"/>
            <a:ext cx="533286" cy="310627"/>
          </a:xfrm>
        </p:spPr>
        <p:txBody>
          <a:bodyPr/>
          <a:lstStyle/>
          <a:p>
            <a:fld id="{F10516D5-0486-416B-A6E5-D5D302993853}" type="slidenum">
              <a:rPr lang="fr-FR" sz="2400" smtClean="0"/>
              <a:t>14</a:t>
            </a:fld>
            <a:endParaRPr lang="fr-FR" sz="2400" dirty="0"/>
          </a:p>
        </p:txBody>
      </p:sp>
      <p:pic>
        <p:nvPicPr>
          <p:cNvPr id="5" name="Image 4">
            <a:extLst>
              <a:ext uri="{FF2B5EF4-FFF2-40B4-BE49-F238E27FC236}">
                <a16:creationId xmlns:a16="http://schemas.microsoft.com/office/drawing/2014/main" id="{C2408B09-EB31-7074-CDFA-9EA2CA28307E}"/>
              </a:ext>
            </a:extLst>
          </p:cNvPr>
          <p:cNvPicPr>
            <a:picLocks noChangeAspect="1"/>
          </p:cNvPicPr>
          <p:nvPr/>
        </p:nvPicPr>
        <p:blipFill>
          <a:blip r:embed="rId2"/>
          <a:stretch>
            <a:fillRect/>
          </a:stretch>
        </p:blipFill>
        <p:spPr>
          <a:xfrm>
            <a:off x="63014" y="43611"/>
            <a:ext cx="5059402" cy="3414677"/>
          </a:xfrm>
          <a:prstGeom prst="rect">
            <a:avLst/>
          </a:prstGeom>
        </p:spPr>
      </p:pic>
      <p:pic>
        <p:nvPicPr>
          <p:cNvPr id="6" name="Image 5">
            <a:extLst>
              <a:ext uri="{FF2B5EF4-FFF2-40B4-BE49-F238E27FC236}">
                <a16:creationId xmlns:a16="http://schemas.microsoft.com/office/drawing/2014/main" id="{9707DD9E-9654-0C7D-8C05-AB5123CE3D99}"/>
              </a:ext>
            </a:extLst>
          </p:cNvPr>
          <p:cNvPicPr>
            <a:picLocks noChangeAspect="1"/>
          </p:cNvPicPr>
          <p:nvPr/>
        </p:nvPicPr>
        <p:blipFill>
          <a:blip r:embed="rId3"/>
          <a:stretch>
            <a:fillRect/>
          </a:stretch>
        </p:blipFill>
        <p:spPr>
          <a:xfrm>
            <a:off x="6096000" y="43611"/>
            <a:ext cx="4896825" cy="3385390"/>
          </a:xfrm>
          <a:prstGeom prst="rect">
            <a:avLst/>
          </a:prstGeom>
        </p:spPr>
      </p:pic>
      <p:sp>
        <p:nvSpPr>
          <p:cNvPr id="7" name="ZoneTexte 6">
            <a:extLst>
              <a:ext uri="{FF2B5EF4-FFF2-40B4-BE49-F238E27FC236}">
                <a16:creationId xmlns:a16="http://schemas.microsoft.com/office/drawing/2014/main" id="{6C70F8F2-FFD5-2C03-85B6-9DD7260FA02B}"/>
              </a:ext>
            </a:extLst>
          </p:cNvPr>
          <p:cNvSpPr txBox="1"/>
          <p:nvPr/>
        </p:nvSpPr>
        <p:spPr>
          <a:xfrm>
            <a:off x="169545" y="3458287"/>
            <a:ext cx="8983333" cy="3310009"/>
          </a:xfrm>
          <a:prstGeom prst="rect">
            <a:avLst/>
          </a:prstGeom>
          <a:noFill/>
        </p:spPr>
        <p:txBody>
          <a:bodyPr wrap="square" rtlCol="0">
            <a:spAutoFit/>
          </a:bodyPr>
          <a:lstStyle/>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Au cours des trois (03) années à savoir 2012, 2013</a:t>
            </a:r>
            <a:r>
              <a:rPr lang="fr-FR" sz="1500" kern="1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et 2014, nous remarquons qu’il y des discordances entre la relation nombre de clients / chiffre d’affaires.</a:t>
            </a:r>
            <a:endParaRPr lang="fr-FR" sz="15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Dans un premier temps, en 2012, on constate que malgré le faible nombre de clients sur le marché, l’entreprise a réussi à engranger un chiffre d’affaires très important soit 41,8Millions pour seulement 366 clients. </a:t>
            </a:r>
            <a:endParaRPr lang="fr-FR" sz="15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Dans un second temps, en 2013, on remarque que qu’on avait plus de client (474) que l’an dernier, et par conséquent, le chiffre d’affaires s’est accru à hauteur de 42,8Millions.</a:t>
            </a:r>
            <a:endParaRPr lang="fr-FR" sz="15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Mais pour l’année 2014, le chiffre a drastiquement baissé (21,3 Millions), et l’entreprise a perdu 104 clients par rapport à 2013.</a:t>
            </a:r>
            <a:endParaRPr lang="fr-FR" sz="15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Ce nombre est supérieur à celui de 2012, cependant avec un chiffre d’affaires nettement inférieur.</a:t>
            </a:r>
            <a:endParaRPr lang="fr-FR" sz="15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Une fine observation de ces données montre que l’entreprise a perdu ses clients les plus importants, c’est-à-dire ceux qui achetaient beaucoup les produits vendus.</a:t>
            </a:r>
            <a:endParaRPr lang="fr-FR" sz="15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descr="Customer Engagement Solutions to Win Back Lost Customers - Ameyo">
            <a:extLst>
              <a:ext uri="{FF2B5EF4-FFF2-40B4-BE49-F238E27FC236}">
                <a16:creationId xmlns:a16="http://schemas.microsoft.com/office/drawing/2014/main" id="{63391BAA-7FBC-2A3D-9AA8-E3A60A751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9451" y="5506171"/>
            <a:ext cx="2643259"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7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F8DCFE-72A6-F401-1A7E-747F5C31ED68}"/>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7D8B196F-9025-B62F-9C5A-799103C80543}"/>
              </a:ext>
            </a:extLst>
          </p:cNvPr>
          <p:cNvSpPr>
            <a:spLocks noGrp="1"/>
          </p:cNvSpPr>
          <p:nvPr>
            <p:ph idx="1"/>
          </p:nvPr>
        </p:nvSpPr>
        <p:spPr/>
        <p:txBody>
          <a:bodyPr/>
          <a:lstStyle/>
          <a:p>
            <a:pPr marL="0" indent="0">
              <a:buNone/>
            </a:pPr>
            <a:r>
              <a:rPr lang="fr-FR" dirty="0"/>
              <a:t> </a:t>
            </a:r>
          </a:p>
        </p:txBody>
      </p:sp>
      <p:sp>
        <p:nvSpPr>
          <p:cNvPr id="4" name="Espace réservé du numéro de diapositive 3">
            <a:extLst>
              <a:ext uri="{FF2B5EF4-FFF2-40B4-BE49-F238E27FC236}">
                <a16:creationId xmlns:a16="http://schemas.microsoft.com/office/drawing/2014/main" id="{1C27B201-DEE0-F76B-C79D-EA9C811AD284}"/>
              </a:ext>
            </a:extLst>
          </p:cNvPr>
          <p:cNvSpPr>
            <a:spLocks noGrp="1"/>
          </p:cNvSpPr>
          <p:nvPr>
            <p:ph type="sldNum" sz="quarter" idx="12"/>
          </p:nvPr>
        </p:nvSpPr>
        <p:spPr/>
        <p:txBody>
          <a:bodyPr/>
          <a:lstStyle/>
          <a:p>
            <a:fld id="{F10516D5-0486-416B-A6E5-D5D302993853}" type="slidenum">
              <a:rPr lang="fr-FR" smtClean="0"/>
              <a:t>15</a:t>
            </a:fld>
            <a:endParaRPr lang="fr-FR" dirty="0"/>
          </a:p>
        </p:txBody>
      </p:sp>
      <p:pic>
        <p:nvPicPr>
          <p:cNvPr id="5" name="Image 4">
            <a:extLst>
              <a:ext uri="{FF2B5EF4-FFF2-40B4-BE49-F238E27FC236}">
                <a16:creationId xmlns:a16="http://schemas.microsoft.com/office/drawing/2014/main" id="{87AC214B-68A7-42E0-A6D4-21CE11B26E07}"/>
              </a:ext>
            </a:extLst>
          </p:cNvPr>
          <p:cNvPicPr>
            <a:picLocks noChangeAspect="1"/>
          </p:cNvPicPr>
          <p:nvPr/>
        </p:nvPicPr>
        <p:blipFill>
          <a:blip r:embed="rId2"/>
          <a:stretch>
            <a:fillRect/>
          </a:stretch>
        </p:blipFill>
        <p:spPr>
          <a:xfrm>
            <a:off x="134192" y="98425"/>
            <a:ext cx="5712048" cy="2991004"/>
          </a:xfrm>
          <a:prstGeom prst="rect">
            <a:avLst/>
          </a:prstGeom>
        </p:spPr>
      </p:pic>
      <p:sp>
        <p:nvSpPr>
          <p:cNvPr id="7" name="ZoneTexte 6">
            <a:extLst>
              <a:ext uri="{FF2B5EF4-FFF2-40B4-BE49-F238E27FC236}">
                <a16:creationId xmlns:a16="http://schemas.microsoft.com/office/drawing/2014/main" id="{E8B148D0-E5C8-71D3-5547-C92B8560BA33}"/>
              </a:ext>
            </a:extLst>
          </p:cNvPr>
          <p:cNvSpPr txBox="1"/>
          <p:nvPr/>
        </p:nvSpPr>
        <p:spPr>
          <a:xfrm>
            <a:off x="6128438" y="235474"/>
            <a:ext cx="5929370" cy="6362704"/>
          </a:xfrm>
          <a:prstGeom prst="rect">
            <a:avLst/>
          </a:prstGeom>
          <a:noFill/>
        </p:spPr>
        <p:txBody>
          <a:bodyPr wrap="square">
            <a:spAutoFit/>
          </a:bodyPr>
          <a:lstStyle/>
          <a:p>
            <a:pPr algn="just">
              <a:lnSpc>
                <a:spcPct val="107000"/>
              </a:lnSpc>
              <a:spcAft>
                <a:spcPts val="800"/>
              </a:spcAft>
            </a:pPr>
            <a:r>
              <a:rPr lang="fr-FR" sz="1700" kern="100" dirty="0">
                <a:effectLst/>
                <a:latin typeface="Times New Roman" panose="02020603050405020304" pitchFamily="18" charset="0"/>
                <a:ea typeface="Calibri" panose="020F0502020204030204" pitchFamily="34" charset="0"/>
                <a:cs typeface="Times New Roman" panose="02020603050405020304" pitchFamily="18" charset="0"/>
              </a:rPr>
              <a:t>Nous constatons que parmi le groupe de produits « </a:t>
            </a:r>
            <a:r>
              <a:rPr lang="fr-FR" sz="1700" kern="100" dirty="0" err="1">
                <a:effectLst/>
                <a:latin typeface="Times New Roman" panose="02020603050405020304" pitchFamily="18" charset="0"/>
                <a:ea typeface="Calibri" panose="020F0502020204030204" pitchFamily="34" charset="0"/>
                <a:cs typeface="Times New Roman" panose="02020603050405020304" pitchFamily="18" charset="0"/>
              </a:rPr>
              <a:t>produce</a:t>
            </a:r>
            <a:r>
              <a:rPr lang="fr-FR" sz="1700" kern="100" dirty="0">
                <a:effectLst/>
                <a:latin typeface="Times New Roman" panose="02020603050405020304" pitchFamily="18" charset="0"/>
                <a:ea typeface="Calibri" panose="020F0502020204030204" pitchFamily="34" charset="0"/>
                <a:cs typeface="Times New Roman" panose="02020603050405020304" pitchFamily="18" charset="0"/>
              </a:rPr>
              <a:t> », ce sont les « légumes » qui en consommées majoritairement avec un chiffre d’affaires à hauteur de 18,9M. Les « fruits » eux, sont moins vendus, en témoigne son chiffre d’affaires de 4,8M, donc bien loin de celui des légumes ;</a:t>
            </a:r>
          </a:p>
          <a:p>
            <a:pPr algn="just">
              <a:lnSpc>
                <a:spcPct val="107000"/>
              </a:lnSpc>
              <a:spcAft>
                <a:spcPts val="800"/>
              </a:spcAft>
            </a:pPr>
            <a:r>
              <a:rPr lang="fr-FR" sz="1700" kern="100" dirty="0">
                <a:effectLst/>
                <a:latin typeface="Times New Roman" panose="02020603050405020304" pitchFamily="18" charset="0"/>
                <a:ea typeface="Calibri" panose="020F0502020204030204" pitchFamily="34" charset="0"/>
                <a:cs typeface="Times New Roman" panose="02020603050405020304" pitchFamily="18" charset="0"/>
              </a:rPr>
              <a:t>On remarque aussi qu’au niveau des produits en boîte de conserve, ce sont les « crevettes en conserve » qui sont les plus prisés sur le marché, en dénote le chiffre d’affaires que l’entreprise obtient à savoir 12,2M ;</a:t>
            </a:r>
          </a:p>
          <a:p>
            <a:pPr algn="just">
              <a:lnSpc>
                <a:spcPct val="107000"/>
              </a:lnSpc>
              <a:spcAft>
                <a:spcPts val="800"/>
              </a:spcAft>
            </a:pPr>
            <a:r>
              <a:rPr lang="fr-FR" sz="1700" kern="100" dirty="0">
                <a:effectLst/>
                <a:latin typeface="Times New Roman" panose="02020603050405020304" pitchFamily="18" charset="0"/>
                <a:ea typeface="Calibri" panose="020F0502020204030204" pitchFamily="34" charset="0"/>
                <a:cs typeface="Times New Roman" panose="02020603050405020304" pitchFamily="18" charset="0"/>
              </a:rPr>
              <a:t>Les Deli (charcuterie) ne sont pas en reste lorsqu’on observe le diagramme des types de produits ; en effet, la « viande de charcuterie » est le 2eme produit le plus consommés sur le marché avec le chiffre d’affaires qu’il procure (14,1M).</a:t>
            </a:r>
          </a:p>
          <a:p>
            <a:pPr algn="just">
              <a:lnSpc>
                <a:spcPct val="107000"/>
              </a:lnSpc>
              <a:spcAft>
                <a:spcPts val="800"/>
              </a:spcAft>
            </a:pPr>
            <a:r>
              <a:rPr lang="fr-FR" sz="1700" kern="100" dirty="0">
                <a:effectLst/>
                <a:latin typeface="Times New Roman" panose="02020603050405020304" pitchFamily="18" charset="0"/>
                <a:ea typeface="Calibri" panose="020F0502020204030204" pitchFamily="34" charset="0"/>
                <a:cs typeface="Times New Roman" panose="02020603050405020304" pitchFamily="18" charset="0"/>
              </a:rPr>
              <a:t>De ces observations, les différents magasins ne doivent pas être en rupture de stock en ce qui concerne les légumes, les crevettes et la viande car ces produits s’achètent comme des bouts de pain sur le marché ; ce qui permet à l’entreprise de rentabiliser.</a:t>
            </a:r>
          </a:p>
          <a:p>
            <a:pPr algn="just">
              <a:lnSpc>
                <a:spcPct val="107000"/>
              </a:lnSpc>
              <a:spcAft>
                <a:spcPts val="800"/>
              </a:spcAft>
            </a:pPr>
            <a:r>
              <a:rPr lang="fr-FR" sz="1700" kern="100" dirty="0">
                <a:effectLst/>
                <a:latin typeface="Times New Roman" panose="02020603050405020304" pitchFamily="18" charset="0"/>
                <a:ea typeface="Calibri" panose="020F0502020204030204" pitchFamily="34" charset="0"/>
                <a:cs typeface="Times New Roman" panose="02020603050405020304" pitchFamily="18" charset="0"/>
              </a:rPr>
              <a:t>A l’inverse, des produits comme les fruits de mer et les œufs sont peu achetés ; donc il va de soi que ces produits soient commercialisés à petite échelle ; Etant en plus des produits qui périssent dans des délais pas très longs ;</a:t>
            </a:r>
          </a:p>
        </p:txBody>
      </p:sp>
      <p:pic>
        <p:nvPicPr>
          <p:cNvPr id="2050" name="Picture 2" descr="Client - Free marketing icons">
            <a:extLst>
              <a:ext uri="{FF2B5EF4-FFF2-40B4-BE49-F238E27FC236}">
                <a16:creationId xmlns:a16="http://schemas.microsoft.com/office/drawing/2014/main" id="{1D503F44-4B47-516F-2735-91F5428B4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27" y="461645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530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DC4187-134D-2E9E-FAD0-914091CE7909}"/>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1AE3DA81-CFEB-9575-BA99-A4CD1FF288D1}"/>
              </a:ext>
            </a:extLst>
          </p:cNvPr>
          <p:cNvSpPr>
            <a:spLocks noGrp="1"/>
          </p:cNvSpPr>
          <p:nvPr>
            <p:ph idx="1"/>
          </p:nvPr>
        </p:nvSpPr>
        <p:spPr/>
        <p:txBody>
          <a:bodyPr/>
          <a:lstStyle/>
          <a:p>
            <a:pPr marL="0" indent="0">
              <a:buNone/>
            </a:pPr>
            <a:r>
              <a:rPr lang="fr-FR" dirty="0"/>
              <a:t> </a:t>
            </a:r>
          </a:p>
        </p:txBody>
      </p:sp>
      <p:sp>
        <p:nvSpPr>
          <p:cNvPr id="4" name="Espace réservé du numéro de diapositive 3">
            <a:extLst>
              <a:ext uri="{FF2B5EF4-FFF2-40B4-BE49-F238E27FC236}">
                <a16:creationId xmlns:a16="http://schemas.microsoft.com/office/drawing/2014/main" id="{AAE68359-01AC-D649-B17E-605096AFB255}"/>
              </a:ext>
            </a:extLst>
          </p:cNvPr>
          <p:cNvSpPr>
            <a:spLocks noGrp="1"/>
          </p:cNvSpPr>
          <p:nvPr>
            <p:ph type="sldNum" sz="quarter" idx="12"/>
          </p:nvPr>
        </p:nvSpPr>
        <p:spPr/>
        <p:txBody>
          <a:bodyPr/>
          <a:lstStyle/>
          <a:p>
            <a:fld id="{F10516D5-0486-416B-A6E5-D5D302993853}" type="slidenum">
              <a:rPr lang="fr-FR" smtClean="0"/>
              <a:t>16</a:t>
            </a:fld>
            <a:endParaRPr lang="fr-FR" dirty="0"/>
          </a:p>
        </p:txBody>
      </p:sp>
      <p:pic>
        <p:nvPicPr>
          <p:cNvPr id="6" name="Image 5">
            <a:extLst>
              <a:ext uri="{FF2B5EF4-FFF2-40B4-BE49-F238E27FC236}">
                <a16:creationId xmlns:a16="http://schemas.microsoft.com/office/drawing/2014/main" id="{77A97E51-E68B-282C-D56E-6C40A4B964E2}"/>
              </a:ext>
            </a:extLst>
          </p:cNvPr>
          <p:cNvPicPr>
            <a:picLocks noChangeAspect="1"/>
          </p:cNvPicPr>
          <p:nvPr/>
        </p:nvPicPr>
        <p:blipFill>
          <a:blip r:embed="rId2"/>
          <a:stretch>
            <a:fillRect/>
          </a:stretch>
        </p:blipFill>
        <p:spPr>
          <a:xfrm>
            <a:off x="2299316" y="-1"/>
            <a:ext cx="7137243" cy="4725987"/>
          </a:xfrm>
          <a:prstGeom prst="rect">
            <a:avLst/>
          </a:prstGeom>
        </p:spPr>
      </p:pic>
      <p:sp>
        <p:nvSpPr>
          <p:cNvPr id="7" name="ZoneTexte 6">
            <a:extLst>
              <a:ext uri="{FF2B5EF4-FFF2-40B4-BE49-F238E27FC236}">
                <a16:creationId xmlns:a16="http://schemas.microsoft.com/office/drawing/2014/main" id="{A56FE0F0-A6D3-045D-8FAC-961788541888}"/>
              </a:ext>
            </a:extLst>
          </p:cNvPr>
          <p:cNvSpPr txBox="1"/>
          <p:nvPr/>
        </p:nvSpPr>
        <p:spPr>
          <a:xfrm>
            <a:off x="3036789" y="4725987"/>
            <a:ext cx="5335480" cy="1200329"/>
          </a:xfrm>
          <a:prstGeom prst="rect">
            <a:avLst/>
          </a:prstGeom>
          <a:noFill/>
        </p:spPr>
        <p:txBody>
          <a:bodyPr wrap="square" rtlCol="0">
            <a:spAutoFit/>
          </a:bodyPr>
          <a:lstStyle/>
          <a:p>
            <a:pPr algn="just"/>
            <a:r>
              <a:rPr lang="fr-FR" dirty="0"/>
              <a:t>Lorsqu’on représente la répartition des ventes par année dans le secteur graphique on constate on a plus de vente dans l’année 2013 qui représente 40.35% du montant totale de vente lors des 3 dernière année.</a:t>
            </a:r>
          </a:p>
        </p:txBody>
      </p:sp>
      <p:pic>
        <p:nvPicPr>
          <p:cNvPr id="3074" name="Picture 2" descr="Sales - Free business icons">
            <a:extLst>
              <a:ext uri="{FF2B5EF4-FFF2-40B4-BE49-F238E27FC236}">
                <a16:creationId xmlns:a16="http://schemas.microsoft.com/office/drawing/2014/main" id="{F1ADA6F1-59E5-FF20-6594-217F295EC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8" y="450413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uter Icons Sales Icon design, tag price, rectangle, logo, advertising  png | PNGWing">
            <a:extLst>
              <a:ext uri="{FF2B5EF4-FFF2-40B4-BE49-F238E27FC236}">
                <a16:creationId xmlns:a16="http://schemas.microsoft.com/office/drawing/2014/main" id="{72197788-FCC8-89EF-DCB3-5C07D9A53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215" y="0"/>
            <a:ext cx="286702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804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1DFE96-79C3-7C04-ED6F-A170ABCA323F}"/>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65C00064-4896-8059-55F1-B1AC4602CD1F}"/>
              </a:ext>
            </a:extLst>
          </p:cNvPr>
          <p:cNvSpPr>
            <a:spLocks noGrp="1"/>
          </p:cNvSpPr>
          <p:nvPr>
            <p:ph idx="1"/>
          </p:nvPr>
        </p:nvSpPr>
        <p:spPr/>
        <p:txBody>
          <a:bodyPr/>
          <a:lstStyle/>
          <a:p>
            <a:pPr marL="0" indent="0">
              <a:buNone/>
            </a:pPr>
            <a:r>
              <a:rPr lang="fr-FR" dirty="0"/>
              <a:t> </a:t>
            </a:r>
          </a:p>
        </p:txBody>
      </p:sp>
      <p:sp>
        <p:nvSpPr>
          <p:cNvPr id="4" name="Espace réservé du numéro de diapositive 3">
            <a:extLst>
              <a:ext uri="{FF2B5EF4-FFF2-40B4-BE49-F238E27FC236}">
                <a16:creationId xmlns:a16="http://schemas.microsoft.com/office/drawing/2014/main" id="{BBC01BD6-AFD9-0BB0-D939-C5CAF6A33195}"/>
              </a:ext>
            </a:extLst>
          </p:cNvPr>
          <p:cNvSpPr>
            <a:spLocks noGrp="1"/>
          </p:cNvSpPr>
          <p:nvPr>
            <p:ph type="sldNum" sz="quarter" idx="12"/>
          </p:nvPr>
        </p:nvSpPr>
        <p:spPr/>
        <p:txBody>
          <a:bodyPr/>
          <a:lstStyle/>
          <a:p>
            <a:fld id="{F10516D5-0486-416B-A6E5-D5D302993853}" type="slidenum">
              <a:rPr lang="fr-FR" smtClean="0"/>
              <a:t>17</a:t>
            </a:fld>
            <a:endParaRPr lang="fr-FR" dirty="0"/>
          </a:p>
        </p:txBody>
      </p:sp>
      <p:pic>
        <p:nvPicPr>
          <p:cNvPr id="5" name="Image 4">
            <a:extLst>
              <a:ext uri="{FF2B5EF4-FFF2-40B4-BE49-F238E27FC236}">
                <a16:creationId xmlns:a16="http://schemas.microsoft.com/office/drawing/2014/main" id="{9257A305-C182-C39E-BDD3-EC0D31E139A4}"/>
              </a:ext>
            </a:extLst>
          </p:cNvPr>
          <p:cNvPicPr>
            <a:picLocks noChangeAspect="1"/>
          </p:cNvPicPr>
          <p:nvPr/>
        </p:nvPicPr>
        <p:blipFill>
          <a:blip r:embed="rId2"/>
          <a:stretch>
            <a:fillRect/>
          </a:stretch>
        </p:blipFill>
        <p:spPr>
          <a:xfrm>
            <a:off x="90811" y="76477"/>
            <a:ext cx="7784630" cy="3785310"/>
          </a:xfrm>
          <a:prstGeom prst="rect">
            <a:avLst/>
          </a:prstGeom>
        </p:spPr>
      </p:pic>
    </p:spTree>
    <p:extLst>
      <p:ext uri="{BB962C8B-B14F-4D97-AF65-F5344CB8AC3E}">
        <p14:creationId xmlns:p14="http://schemas.microsoft.com/office/powerpoint/2010/main" val="2078353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D1AC91-CFF9-E85F-085D-F24157F7C7A3}"/>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CBD422D3-5A0E-79E3-5411-9768C530E08B}"/>
              </a:ext>
            </a:extLst>
          </p:cNvPr>
          <p:cNvSpPr>
            <a:spLocks noGrp="1"/>
          </p:cNvSpPr>
          <p:nvPr>
            <p:ph idx="1"/>
          </p:nvPr>
        </p:nvSpPr>
        <p:spPr/>
        <p:txBody>
          <a:bodyPr/>
          <a:lstStyle/>
          <a:p>
            <a:pPr marL="0" indent="0">
              <a:buNone/>
            </a:pPr>
            <a:r>
              <a:rPr lang="fr-FR" dirty="0"/>
              <a:t> </a:t>
            </a:r>
          </a:p>
        </p:txBody>
      </p:sp>
      <p:sp>
        <p:nvSpPr>
          <p:cNvPr id="4" name="Espace réservé du numéro de diapositive 3">
            <a:extLst>
              <a:ext uri="{FF2B5EF4-FFF2-40B4-BE49-F238E27FC236}">
                <a16:creationId xmlns:a16="http://schemas.microsoft.com/office/drawing/2014/main" id="{6472E047-7298-EDD0-4589-6EAA73FAD0A5}"/>
              </a:ext>
            </a:extLst>
          </p:cNvPr>
          <p:cNvSpPr>
            <a:spLocks noGrp="1"/>
          </p:cNvSpPr>
          <p:nvPr>
            <p:ph type="sldNum" sz="quarter" idx="12"/>
          </p:nvPr>
        </p:nvSpPr>
        <p:spPr/>
        <p:txBody>
          <a:bodyPr/>
          <a:lstStyle/>
          <a:p>
            <a:fld id="{F10516D5-0486-416B-A6E5-D5D302993853}" type="slidenum">
              <a:rPr lang="fr-FR" smtClean="0"/>
              <a:t>18</a:t>
            </a:fld>
            <a:endParaRPr lang="fr-FR" dirty="0"/>
          </a:p>
        </p:txBody>
      </p:sp>
      <p:pic>
        <p:nvPicPr>
          <p:cNvPr id="5" name="Image 4">
            <a:extLst>
              <a:ext uri="{FF2B5EF4-FFF2-40B4-BE49-F238E27FC236}">
                <a16:creationId xmlns:a16="http://schemas.microsoft.com/office/drawing/2014/main" id="{983DF180-6646-2364-623E-17C9EC96ACF7}"/>
              </a:ext>
            </a:extLst>
          </p:cNvPr>
          <p:cNvPicPr>
            <a:picLocks noChangeAspect="1"/>
          </p:cNvPicPr>
          <p:nvPr/>
        </p:nvPicPr>
        <p:blipFill>
          <a:blip r:embed="rId2"/>
          <a:stretch>
            <a:fillRect/>
          </a:stretch>
        </p:blipFill>
        <p:spPr>
          <a:xfrm>
            <a:off x="0" y="18257"/>
            <a:ext cx="6630670" cy="3479800"/>
          </a:xfrm>
          <a:prstGeom prst="rect">
            <a:avLst/>
          </a:prstGeom>
        </p:spPr>
      </p:pic>
      <p:sp>
        <p:nvSpPr>
          <p:cNvPr id="6" name="ZoneTexte 5">
            <a:extLst>
              <a:ext uri="{FF2B5EF4-FFF2-40B4-BE49-F238E27FC236}">
                <a16:creationId xmlns:a16="http://schemas.microsoft.com/office/drawing/2014/main" id="{1FE718C2-D525-5DC4-4314-13CDA224237A}"/>
              </a:ext>
            </a:extLst>
          </p:cNvPr>
          <p:cNvSpPr txBox="1"/>
          <p:nvPr/>
        </p:nvSpPr>
        <p:spPr>
          <a:xfrm>
            <a:off x="6128438" y="235474"/>
            <a:ext cx="5929370" cy="3255443"/>
          </a:xfrm>
          <a:prstGeom prst="rect">
            <a:avLst/>
          </a:prstGeom>
          <a:noFill/>
        </p:spPr>
        <p:txBody>
          <a:bodyPr wrap="square">
            <a:spAutoFit/>
          </a:bodyPr>
          <a:lstStyle/>
          <a:p>
            <a:pPr algn="just">
              <a:lnSpc>
                <a:spcPct val="107000"/>
              </a:lnSpc>
              <a:spcAft>
                <a:spcPts val="800"/>
              </a:spcAft>
            </a:pPr>
            <a:r>
              <a:rPr lang="fr-FR" sz="1700" kern="100" dirty="0">
                <a:effectLst/>
                <a:latin typeface="Times New Roman" panose="02020603050405020304" pitchFamily="18" charset="0"/>
                <a:ea typeface="Calibri" panose="020F0502020204030204" pitchFamily="34" charset="0"/>
                <a:cs typeface="Times New Roman" panose="02020603050405020304" pitchFamily="18" charset="0"/>
              </a:rPr>
              <a:t>Lorsque nous faisons une projection du nombre de clients en fonction des régions. On constate très rapidement que des pays comme les USA enregistrent le plus grand nombre de clients de l’entreprise. Et ce qui est remarquable, c’est la différence entre elle, les USA, et les autres magasins se trouvant dans les pays comme le Royaume-Uni, le Japon, l’Allemagne. Les magasins se trouvant aux USA enregistrent 43% de tous les clients ; (299/684).</a:t>
            </a:r>
          </a:p>
          <a:p>
            <a:pPr algn="just">
              <a:lnSpc>
                <a:spcPct val="107000"/>
              </a:lnSpc>
              <a:spcAft>
                <a:spcPts val="800"/>
              </a:spcAft>
            </a:pPr>
            <a:r>
              <a:rPr lang="fr-FR" sz="1700" kern="100" dirty="0">
                <a:effectLst/>
                <a:latin typeface="Times New Roman" panose="02020603050405020304" pitchFamily="18" charset="0"/>
                <a:ea typeface="Calibri" panose="020F0502020204030204" pitchFamily="34" charset="0"/>
                <a:cs typeface="Times New Roman" panose="02020603050405020304" pitchFamily="18" charset="0"/>
              </a:rPr>
              <a:t>Cela implique donc que l’entreprise doit entretenir au mieux cette relation commerciale avec les clients américains, et à titre illustratif, s’il y a de nouveaux produits à lancer, la destination prioritaire pourrait pourquoi pas être les USA. </a:t>
            </a:r>
          </a:p>
        </p:txBody>
      </p:sp>
    </p:spTree>
    <p:extLst>
      <p:ext uri="{BB962C8B-B14F-4D97-AF65-F5344CB8AC3E}">
        <p14:creationId xmlns:p14="http://schemas.microsoft.com/office/powerpoint/2010/main" val="643827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DFA6A-6AD5-08E5-81AE-0099CF7DA22C}"/>
              </a:ext>
            </a:extLst>
          </p:cNvPr>
          <p:cNvSpPr>
            <a:spLocks noGrp="1"/>
          </p:cNvSpPr>
          <p:nvPr>
            <p:ph type="title"/>
          </p:nvPr>
        </p:nvSpPr>
        <p:spPr/>
        <p:txBody>
          <a:bodyPr/>
          <a:lstStyle/>
          <a:p>
            <a:r>
              <a:rPr lang="fr-FR" dirty="0"/>
              <a:t> </a:t>
            </a:r>
          </a:p>
        </p:txBody>
      </p:sp>
      <p:sp>
        <p:nvSpPr>
          <p:cNvPr id="3" name="Espace réservé du contenu 2">
            <a:extLst>
              <a:ext uri="{FF2B5EF4-FFF2-40B4-BE49-F238E27FC236}">
                <a16:creationId xmlns:a16="http://schemas.microsoft.com/office/drawing/2014/main" id="{AC4D6EB0-F6FF-3E3C-1B3F-D7137103F33D}"/>
              </a:ext>
            </a:extLst>
          </p:cNvPr>
          <p:cNvSpPr>
            <a:spLocks noGrp="1"/>
          </p:cNvSpPr>
          <p:nvPr>
            <p:ph idx="1"/>
          </p:nvPr>
        </p:nvSpPr>
        <p:spPr/>
        <p:txBody>
          <a:bodyPr/>
          <a:lstStyle/>
          <a:p>
            <a:pPr marL="0" indent="0">
              <a:buNone/>
            </a:pPr>
            <a:r>
              <a:rPr lang="fr-FR" dirty="0"/>
              <a:t> </a:t>
            </a:r>
          </a:p>
        </p:txBody>
      </p:sp>
      <p:sp>
        <p:nvSpPr>
          <p:cNvPr id="4" name="Espace réservé du numéro de diapositive 3">
            <a:extLst>
              <a:ext uri="{FF2B5EF4-FFF2-40B4-BE49-F238E27FC236}">
                <a16:creationId xmlns:a16="http://schemas.microsoft.com/office/drawing/2014/main" id="{2A328BDC-5D60-364F-48D8-3A45FEE2976D}"/>
              </a:ext>
            </a:extLst>
          </p:cNvPr>
          <p:cNvSpPr>
            <a:spLocks noGrp="1"/>
          </p:cNvSpPr>
          <p:nvPr>
            <p:ph type="sldNum" sz="quarter" idx="12"/>
          </p:nvPr>
        </p:nvSpPr>
        <p:spPr/>
        <p:txBody>
          <a:bodyPr/>
          <a:lstStyle/>
          <a:p>
            <a:fld id="{F10516D5-0486-416B-A6E5-D5D302993853}" type="slidenum">
              <a:rPr lang="fr-FR" smtClean="0"/>
              <a:t>19</a:t>
            </a:fld>
            <a:endParaRPr lang="fr-FR" dirty="0"/>
          </a:p>
        </p:txBody>
      </p:sp>
      <p:pic>
        <p:nvPicPr>
          <p:cNvPr id="5" name="Image 4">
            <a:extLst>
              <a:ext uri="{FF2B5EF4-FFF2-40B4-BE49-F238E27FC236}">
                <a16:creationId xmlns:a16="http://schemas.microsoft.com/office/drawing/2014/main" id="{D287A67F-27C8-DCCD-5072-2BB19DF6036F}"/>
              </a:ext>
            </a:extLst>
          </p:cNvPr>
          <p:cNvPicPr>
            <a:picLocks noChangeAspect="1"/>
          </p:cNvPicPr>
          <p:nvPr/>
        </p:nvPicPr>
        <p:blipFill>
          <a:blip r:embed="rId2"/>
          <a:stretch>
            <a:fillRect/>
          </a:stretch>
        </p:blipFill>
        <p:spPr>
          <a:xfrm>
            <a:off x="1" y="0"/>
            <a:ext cx="6347533" cy="3516737"/>
          </a:xfrm>
          <a:prstGeom prst="rect">
            <a:avLst/>
          </a:prstGeom>
        </p:spPr>
      </p:pic>
      <p:sp>
        <p:nvSpPr>
          <p:cNvPr id="6" name="ZoneTexte 5">
            <a:extLst>
              <a:ext uri="{FF2B5EF4-FFF2-40B4-BE49-F238E27FC236}">
                <a16:creationId xmlns:a16="http://schemas.microsoft.com/office/drawing/2014/main" id="{BD352A63-DC12-104D-B784-D061AA22AFD3}"/>
              </a:ext>
            </a:extLst>
          </p:cNvPr>
          <p:cNvSpPr txBox="1"/>
          <p:nvPr/>
        </p:nvSpPr>
        <p:spPr>
          <a:xfrm>
            <a:off x="6622415" y="22409"/>
            <a:ext cx="5435393" cy="2811539"/>
          </a:xfrm>
          <a:prstGeom prst="rect">
            <a:avLst/>
          </a:prstGeom>
          <a:noFill/>
        </p:spPr>
        <p:txBody>
          <a:bodyPr wrap="square">
            <a:spAutoFit/>
          </a:bodyPr>
          <a:lstStyle/>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Dans cette optique, l'analyse sous un axe « produit » est primordiale. Il s'agit de mettre en évidence le cycle de vie des produits en les classant en fonction de leurs performances sur le marché :</a:t>
            </a: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500" b="1" kern="100" dirty="0">
                <a:effectLst/>
                <a:latin typeface="Times New Roman" panose="02020603050405020304" pitchFamily="18" charset="0"/>
                <a:ea typeface="Calibri" panose="020F0502020204030204" pitchFamily="34" charset="0"/>
                <a:cs typeface="Times New Roman" panose="02020603050405020304" pitchFamily="18" charset="0"/>
              </a:rPr>
              <a:t>Stars</a:t>
            </a: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 bonne rentabilité, besoins en financement.</a:t>
            </a: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500" b="1" kern="100" dirty="0">
                <a:effectLst/>
                <a:latin typeface="Times New Roman" panose="02020603050405020304" pitchFamily="18" charset="0"/>
                <a:ea typeface="Calibri" panose="020F0502020204030204" pitchFamily="34" charset="0"/>
                <a:cs typeface="Times New Roman" panose="02020603050405020304" pitchFamily="18" charset="0"/>
              </a:rPr>
              <a:t>Dilemme</a:t>
            </a: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 faible rentabilité, forts besoins en financement.</a:t>
            </a: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500" b="1" kern="100" dirty="0">
                <a:effectLst/>
                <a:latin typeface="Times New Roman" panose="02020603050405020304" pitchFamily="18" charset="0"/>
                <a:ea typeface="Calibri" panose="020F0502020204030204" pitchFamily="34" charset="0"/>
                <a:cs typeface="Times New Roman" panose="02020603050405020304" pitchFamily="18" charset="0"/>
              </a:rPr>
              <a:t>Poids morts </a:t>
            </a: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faible rentabilité, faibles besoins en financement.</a:t>
            </a: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500" b="1" kern="100" dirty="0">
                <a:effectLst/>
                <a:latin typeface="Times New Roman" panose="02020603050405020304" pitchFamily="18" charset="0"/>
                <a:ea typeface="Calibri" panose="020F0502020204030204" pitchFamily="34" charset="0"/>
                <a:cs typeface="Times New Roman" panose="02020603050405020304" pitchFamily="18" charset="0"/>
              </a:rPr>
              <a:t>Vaches à lait </a:t>
            </a: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forte rentabilité, faibles besoins en financement.</a:t>
            </a: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Un fort financement sous-entend une forte demande de la clientèle et par opposition, un faible financement un nombre de clients limité.</a:t>
            </a:r>
          </a:p>
        </p:txBody>
      </p:sp>
      <p:sp>
        <p:nvSpPr>
          <p:cNvPr id="7" name="ZoneTexte 6">
            <a:extLst>
              <a:ext uri="{FF2B5EF4-FFF2-40B4-BE49-F238E27FC236}">
                <a16:creationId xmlns:a16="http://schemas.microsoft.com/office/drawing/2014/main" id="{A1F02141-B769-2A24-1111-2262307C7D14}"/>
              </a:ext>
            </a:extLst>
          </p:cNvPr>
          <p:cNvSpPr txBox="1"/>
          <p:nvPr/>
        </p:nvSpPr>
        <p:spPr>
          <a:xfrm>
            <a:off x="169545" y="3458287"/>
            <a:ext cx="7953523" cy="3347327"/>
          </a:xfrm>
          <a:prstGeom prst="rect">
            <a:avLst/>
          </a:prstGeom>
          <a:noFill/>
        </p:spPr>
        <p:txBody>
          <a:bodyPr wrap="square" rtlCol="0">
            <a:spAutoFit/>
          </a:bodyPr>
          <a:lstStyle/>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L'intérêt de cette phase sera d'adopter une stratégie commerciale agile et flexible en adaptant les objectifs commerciaux à la demande du marché.</a:t>
            </a: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A travers la représentation graphique, on peut donc déduire que le groupe de produit « </a:t>
            </a:r>
            <a:r>
              <a:rPr lang="fr-FR" sz="1500" kern="100" dirty="0" err="1">
                <a:effectLst/>
                <a:latin typeface="Times New Roman" panose="02020603050405020304" pitchFamily="18" charset="0"/>
                <a:ea typeface="Calibri" panose="020F0502020204030204" pitchFamily="34" charset="0"/>
                <a:cs typeface="Times New Roman" panose="02020603050405020304" pitchFamily="18" charset="0"/>
              </a:rPr>
              <a:t>produce</a:t>
            </a: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 est classé comme Stars du fait qu’elle engendre de bonne rentabilité, en témoigne les revenus encaissés par l’entreprise et aussi le nombre de commandes des clients qui est en hausse en ce qui concerne ce groupe de produits ; il serait donc important de toujours maximiser ces produits de sorte à ce qu’il n’y ait pas de rupture de stock.</a:t>
            </a: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500" kern="100" dirty="0">
                <a:latin typeface="Times New Roman" panose="02020603050405020304" pitchFamily="18" charset="0"/>
                <a:ea typeface="Calibri" panose="020F0502020204030204" pitchFamily="34" charset="0"/>
                <a:cs typeface="Times New Roman" panose="02020603050405020304" pitchFamily="18" charset="0"/>
              </a:rPr>
              <a:t> </a:t>
            </a: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Comme groupe de produits classé comme poids morts, on peut citer les fruits de mer et les œufs, car ayant une faible rentabilité d’un côté et peu de clients accourant derrière eux.</a:t>
            </a:r>
          </a:p>
          <a:p>
            <a:pPr algn="just">
              <a:lnSpc>
                <a:spcPct val="107000"/>
              </a:lnSpc>
              <a:spcAft>
                <a:spcPts val="800"/>
              </a:spcAft>
            </a:pP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Dans un troisième temps, ce sont les produits de pâtisserie (</a:t>
            </a:r>
            <a:r>
              <a:rPr lang="fr-FR" sz="1500" kern="100" dirty="0" err="1">
                <a:effectLst/>
                <a:latin typeface="Times New Roman" panose="02020603050405020304" pitchFamily="18" charset="0"/>
                <a:ea typeface="Calibri" panose="020F0502020204030204" pitchFamily="34" charset="0"/>
                <a:cs typeface="Times New Roman" panose="02020603050405020304" pitchFamily="18" charset="0"/>
              </a:rPr>
              <a:t>baked</a:t>
            </a: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500" kern="100" dirty="0" err="1">
                <a:effectLst/>
                <a:latin typeface="Times New Roman" panose="02020603050405020304" pitchFamily="18" charset="0"/>
                <a:ea typeface="Calibri" panose="020F0502020204030204" pitchFamily="34" charset="0"/>
                <a:cs typeface="Times New Roman" panose="02020603050405020304" pitchFamily="18" charset="0"/>
              </a:rPr>
              <a:t>goods</a:t>
            </a:r>
            <a:r>
              <a:rPr lang="fr-FR" sz="1500" kern="100" dirty="0">
                <a:effectLst/>
                <a:latin typeface="Times New Roman" panose="02020603050405020304" pitchFamily="18" charset="0"/>
                <a:ea typeface="Calibri" panose="020F0502020204030204" pitchFamily="34" charset="0"/>
                <a:cs typeface="Times New Roman" panose="02020603050405020304" pitchFamily="18" charset="0"/>
              </a:rPr>
              <a:t>) qui sont classés comme étant un dilemme. En effet, malgré le fait qu’il y’a approximativement 30.000 commandes pour ce groupe de produits, l’entreprise encaisse un chiffre d’affaires bas d’environ 0,4 Millions.</a:t>
            </a:r>
          </a:p>
        </p:txBody>
      </p:sp>
    </p:spTree>
    <p:extLst>
      <p:ext uri="{BB962C8B-B14F-4D97-AF65-F5344CB8AC3E}">
        <p14:creationId xmlns:p14="http://schemas.microsoft.com/office/powerpoint/2010/main" val="4190076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F458803-7E8D-4D48-40E3-C27548C84AEA}"/>
              </a:ext>
            </a:extLst>
          </p:cNvPr>
          <p:cNvSpPr>
            <a:spLocks noGrp="1"/>
          </p:cNvSpPr>
          <p:nvPr>
            <p:ph type="sldNum" sz="quarter" idx="12"/>
          </p:nvPr>
        </p:nvSpPr>
        <p:spPr/>
        <p:txBody>
          <a:bodyPr/>
          <a:lstStyle/>
          <a:p>
            <a:fld id="{F10516D5-0486-416B-A6E5-D5D302993853}" type="slidenum">
              <a:rPr lang="fr-FR" smtClean="0"/>
              <a:t>2</a:t>
            </a:fld>
            <a:endParaRPr lang="fr-FR" dirty="0"/>
          </a:p>
        </p:txBody>
      </p:sp>
      <p:pic>
        <p:nvPicPr>
          <p:cNvPr id="5" name="Picture 10" descr="Digital World - Digital Something | OpenSea">
            <a:extLst>
              <a:ext uri="{FF2B5EF4-FFF2-40B4-BE49-F238E27FC236}">
                <a16:creationId xmlns:a16="http://schemas.microsoft.com/office/drawing/2014/main" id="{A36A074A-59D6-2CF5-ED94-315103862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1519"/>
            <a:ext cx="12192000" cy="52064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C39FECE-3A08-EFB9-476B-27C6F6057A45}"/>
              </a:ext>
            </a:extLst>
          </p:cNvPr>
          <p:cNvSpPr/>
          <p:nvPr/>
        </p:nvSpPr>
        <p:spPr>
          <a:xfrm>
            <a:off x="4682856" y="320104"/>
            <a:ext cx="3433953" cy="923330"/>
          </a:xfrm>
          <a:prstGeom prst="rect">
            <a:avLst/>
          </a:prstGeom>
          <a:noFill/>
        </p:spPr>
        <p:txBody>
          <a:bodyPr wrap="none" lIns="91440" tIns="45720" rIns="91440" bIns="45720">
            <a:spAutoFit/>
          </a:bodyPr>
          <a:lstStyle/>
          <a:p>
            <a:pPr algn="ctr"/>
            <a:r>
              <a:rPr lang="fr-FR"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SOMMAIRE</a:t>
            </a:r>
          </a:p>
        </p:txBody>
      </p:sp>
      <p:graphicFrame>
        <p:nvGraphicFramePr>
          <p:cNvPr id="7" name="Diagramme 6">
            <a:extLst>
              <a:ext uri="{FF2B5EF4-FFF2-40B4-BE49-F238E27FC236}">
                <a16:creationId xmlns:a16="http://schemas.microsoft.com/office/drawing/2014/main" id="{C2F38B3E-53E7-D7F9-71EC-0A1142F5D760}"/>
              </a:ext>
            </a:extLst>
          </p:cNvPr>
          <p:cNvGraphicFramePr/>
          <p:nvPr>
            <p:extLst>
              <p:ext uri="{D42A27DB-BD31-4B8C-83A1-F6EECF244321}">
                <p14:modId xmlns:p14="http://schemas.microsoft.com/office/powerpoint/2010/main" val="45526229"/>
              </p:ext>
            </p:extLst>
          </p:nvPr>
        </p:nvGraphicFramePr>
        <p:xfrm>
          <a:off x="240522" y="1882066"/>
          <a:ext cx="5331603" cy="4975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e 2">
            <a:extLst>
              <a:ext uri="{FF2B5EF4-FFF2-40B4-BE49-F238E27FC236}">
                <a16:creationId xmlns:a16="http://schemas.microsoft.com/office/drawing/2014/main" id="{6CEBA806-3EAD-F610-DDE3-701AE561035F}"/>
              </a:ext>
            </a:extLst>
          </p:cNvPr>
          <p:cNvGraphicFramePr/>
          <p:nvPr>
            <p:extLst>
              <p:ext uri="{D42A27DB-BD31-4B8C-83A1-F6EECF244321}">
                <p14:modId xmlns:p14="http://schemas.microsoft.com/office/powerpoint/2010/main" val="3496024115"/>
              </p:ext>
            </p:extLst>
          </p:nvPr>
        </p:nvGraphicFramePr>
        <p:xfrm>
          <a:off x="6074555" y="2137346"/>
          <a:ext cx="5915025" cy="44005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058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500" fill="hold">
                                          <p:stCondLst>
                                            <p:cond delay="0"/>
                                          </p:stCondLst>
                                        </p:cTn>
                                        <p:tgtEl>
                                          <p:spTgt spid="6"/>
                                        </p:tgtEl>
                                        <p:attrNameLst>
                                          <p:attrName>r</p:attrName>
                                        </p:attrNameLst>
                                      </p:cBhvr>
                                    </p:animRot>
                                    <p:animRot by="-240000">
                                      <p:cBhvr>
                                        <p:cTn id="7" dur="1000" fill="hold">
                                          <p:stCondLst>
                                            <p:cond delay="1000"/>
                                          </p:stCondLst>
                                        </p:cTn>
                                        <p:tgtEl>
                                          <p:spTgt spid="6"/>
                                        </p:tgtEl>
                                        <p:attrNameLst>
                                          <p:attrName>r</p:attrName>
                                        </p:attrNameLst>
                                      </p:cBhvr>
                                    </p:animRot>
                                    <p:animRot by="240000">
                                      <p:cBhvr>
                                        <p:cTn id="8" dur="1000" fill="hold">
                                          <p:stCondLst>
                                            <p:cond delay="2000"/>
                                          </p:stCondLst>
                                        </p:cTn>
                                        <p:tgtEl>
                                          <p:spTgt spid="6"/>
                                        </p:tgtEl>
                                        <p:attrNameLst>
                                          <p:attrName>r</p:attrName>
                                        </p:attrNameLst>
                                      </p:cBhvr>
                                    </p:animRot>
                                    <p:animRot by="-240000">
                                      <p:cBhvr>
                                        <p:cTn id="9" dur="1000" fill="hold">
                                          <p:stCondLst>
                                            <p:cond delay="3000"/>
                                          </p:stCondLst>
                                        </p:cTn>
                                        <p:tgtEl>
                                          <p:spTgt spid="6"/>
                                        </p:tgtEl>
                                        <p:attrNameLst>
                                          <p:attrName>r</p:attrName>
                                        </p:attrNameLst>
                                      </p:cBhvr>
                                    </p:animRot>
                                    <p:animRot by="120000">
                                      <p:cBhvr>
                                        <p:cTn id="10" dur="1000" fill="hold">
                                          <p:stCondLst>
                                            <p:cond delay="40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Graphic spid="3"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7A72F7D-154A-18CB-38BA-BD99D76D9D23}"/>
              </a:ext>
            </a:extLst>
          </p:cNvPr>
          <p:cNvSpPr>
            <a:spLocks noGrp="1"/>
          </p:cNvSpPr>
          <p:nvPr>
            <p:ph type="sldNum" sz="quarter" idx="12"/>
          </p:nvPr>
        </p:nvSpPr>
        <p:spPr/>
        <p:txBody>
          <a:bodyPr/>
          <a:lstStyle/>
          <a:p>
            <a:fld id="{F10516D5-0486-416B-A6E5-D5D302993853}" type="slidenum">
              <a:rPr lang="fr-FR" smtClean="0"/>
              <a:t>20</a:t>
            </a:fld>
            <a:endParaRPr lang="fr-FR" dirty="0"/>
          </a:p>
        </p:txBody>
      </p:sp>
      <p:sp>
        <p:nvSpPr>
          <p:cNvPr id="5" name="Rectangle : coins arrondis 4">
            <a:extLst>
              <a:ext uri="{FF2B5EF4-FFF2-40B4-BE49-F238E27FC236}">
                <a16:creationId xmlns:a16="http://schemas.microsoft.com/office/drawing/2014/main" id="{B6C833F6-B942-E026-B874-2A8C4384879A}"/>
              </a:ext>
            </a:extLst>
          </p:cNvPr>
          <p:cNvSpPr/>
          <p:nvPr/>
        </p:nvSpPr>
        <p:spPr>
          <a:xfrm>
            <a:off x="7410839" y="2766218"/>
            <a:ext cx="4681149" cy="1325564"/>
          </a:xfrm>
          <a:prstGeom prst="round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r>
              <a:rPr lang="fr-FR" sz="4400" dirty="0"/>
              <a:t>   Présentation du     	Dashboard</a:t>
            </a:r>
          </a:p>
        </p:txBody>
      </p:sp>
      <p:pic>
        <p:nvPicPr>
          <p:cNvPr id="6" name="Image 5">
            <a:extLst>
              <a:ext uri="{FF2B5EF4-FFF2-40B4-BE49-F238E27FC236}">
                <a16:creationId xmlns:a16="http://schemas.microsoft.com/office/drawing/2014/main" id="{0872B49F-ACAE-3096-D997-B8435922ECC6}"/>
              </a:ext>
            </a:extLst>
          </p:cNvPr>
          <p:cNvPicPr>
            <a:picLocks noChangeAspect="1"/>
          </p:cNvPicPr>
          <p:nvPr/>
        </p:nvPicPr>
        <p:blipFill>
          <a:blip r:embed="rId2"/>
          <a:stretch>
            <a:fillRect/>
          </a:stretch>
        </p:blipFill>
        <p:spPr>
          <a:xfrm>
            <a:off x="-65314" y="0"/>
            <a:ext cx="7476153" cy="6858000"/>
          </a:xfrm>
          <a:prstGeom prst="rect">
            <a:avLst/>
          </a:prstGeom>
        </p:spPr>
      </p:pic>
    </p:spTree>
    <p:extLst>
      <p:ext uri="{BB962C8B-B14F-4D97-AF65-F5344CB8AC3E}">
        <p14:creationId xmlns:p14="http://schemas.microsoft.com/office/powerpoint/2010/main" val="825539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C8F2213-4899-60B8-00DA-30447B6F9655}"/>
              </a:ext>
            </a:extLst>
          </p:cNvPr>
          <p:cNvSpPr>
            <a:spLocks noGrp="1"/>
          </p:cNvSpPr>
          <p:nvPr>
            <p:ph type="sldNum" sz="quarter" idx="12"/>
          </p:nvPr>
        </p:nvSpPr>
        <p:spPr/>
        <p:txBody>
          <a:bodyPr/>
          <a:lstStyle/>
          <a:p>
            <a:fld id="{F10516D5-0486-416B-A6E5-D5D302993853}" type="slidenum">
              <a:rPr lang="fr-FR" smtClean="0"/>
              <a:t>21</a:t>
            </a:fld>
            <a:endParaRPr lang="fr-FR"/>
          </a:p>
        </p:txBody>
      </p:sp>
      <p:pic>
        <p:nvPicPr>
          <p:cNvPr id="1026" name="Picture 2" descr="сричка Релаксиращ Движеща сила what s the net worth in usd of bic sosiete  Зареден насърчаване природа">
            <a:extLst>
              <a:ext uri="{FF2B5EF4-FFF2-40B4-BE49-F238E27FC236}">
                <a16:creationId xmlns:a16="http://schemas.microsoft.com/office/drawing/2014/main" id="{6BF054BF-1E9A-E09E-05A3-C9710C34E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3855404" cy="289583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90AE3629-2FDD-DFC2-52A7-FDB8534DD019}"/>
              </a:ext>
            </a:extLst>
          </p:cNvPr>
          <p:cNvSpPr>
            <a:spLocks noGrp="1"/>
          </p:cNvSpPr>
          <p:nvPr>
            <p:ph type="title"/>
          </p:nvPr>
        </p:nvSpPr>
        <p:spPr>
          <a:xfrm>
            <a:off x="3548346" y="785136"/>
            <a:ext cx="7664777" cy="1325563"/>
          </a:xfrm>
        </p:spPr>
        <p:txBody>
          <a:bodyPr>
            <a:noAutofit/>
          </a:bodyPr>
          <a:lstStyle/>
          <a:p>
            <a:pPr algn="ctr"/>
            <a:r>
              <a:rPr lang="fr-SN" sz="5400" dirty="0"/>
              <a:t>Merci pour votre</a:t>
            </a:r>
            <a:br>
              <a:rPr lang="fr-SN" sz="5400" dirty="0"/>
            </a:br>
            <a:r>
              <a:rPr lang="fr-SN" sz="5400" dirty="0"/>
              <a:t> attention !!</a:t>
            </a:r>
            <a:endParaRPr lang="en-GB" sz="5400" dirty="0"/>
          </a:p>
        </p:txBody>
      </p:sp>
    </p:spTree>
    <p:extLst>
      <p:ext uri="{BB962C8B-B14F-4D97-AF65-F5344CB8AC3E}">
        <p14:creationId xmlns:p14="http://schemas.microsoft.com/office/powerpoint/2010/main" val="29323595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3">
            <a:extLst>
              <a:ext uri="{FF2B5EF4-FFF2-40B4-BE49-F238E27FC236}">
                <a16:creationId xmlns:a16="http://schemas.microsoft.com/office/drawing/2014/main" id="{048DFCC9-F660-45EA-97D6-2753236F7A07}"/>
              </a:ext>
            </a:extLst>
          </p:cNvPr>
          <p:cNvSpPr>
            <a:spLocks noGrp="1"/>
          </p:cNvSpPr>
          <p:nvPr/>
        </p:nvSpPr>
        <p:spPr>
          <a:xfrm>
            <a:off x="3289977" y="0"/>
            <a:ext cx="7137391" cy="3661835"/>
          </a:xfrm>
          <a:prstGeom prst="cloud">
            <a:avLst/>
          </a:prstGeom>
          <a:solidFill>
            <a:srgbClr val="00B0F0"/>
          </a:solidFill>
          <a:ln w="1905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pPr algn="ctr">
              <a:lnSpc>
                <a:spcPct val="150000"/>
              </a:lnSpc>
            </a:pPr>
            <a:r>
              <a:rPr lang="fr-FR" sz="4000" b="1" dirty="0">
                <a:solidFill>
                  <a:schemeClr val="tx1"/>
                </a:solidFill>
              </a:rPr>
              <a:t>PROJET de Data </a:t>
            </a:r>
            <a:r>
              <a:rPr lang="fr-FR" sz="4000" b="1" dirty="0" err="1">
                <a:solidFill>
                  <a:schemeClr val="tx1"/>
                </a:solidFill>
              </a:rPr>
              <a:t>Visualization</a:t>
            </a:r>
            <a:endParaRPr lang="fr-FR" sz="4000" b="1" dirty="0">
              <a:solidFill>
                <a:schemeClr val="tx1"/>
              </a:solidFill>
            </a:endParaRPr>
          </a:p>
        </p:txBody>
      </p:sp>
      <p:sp>
        <p:nvSpPr>
          <p:cNvPr id="5" name="Organigramme : Terminateur 4">
            <a:extLst>
              <a:ext uri="{FF2B5EF4-FFF2-40B4-BE49-F238E27FC236}">
                <a16:creationId xmlns:a16="http://schemas.microsoft.com/office/drawing/2014/main" id="{CF5B85E0-D2FB-4E5F-884A-57EAC6EB2555}"/>
              </a:ext>
            </a:extLst>
          </p:cNvPr>
          <p:cNvSpPr/>
          <p:nvPr/>
        </p:nvSpPr>
        <p:spPr>
          <a:xfrm>
            <a:off x="9333186" y="3616978"/>
            <a:ext cx="2800266" cy="875067"/>
          </a:xfrm>
          <a:prstGeom prst="flowChartTerminator">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3300" dirty="0">
                <a:solidFill>
                  <a:schemeClr val="tx1"/>
                </a:solidFill>
              </a:rPr>
              <a:t>ENSEIGNANT</a:t>
            </a:r>
          </a:p>
        </p:txBody>
      </p:sp>
      <p:sp>
        <p:nvSpPr>
          <p:cNvPr id="6" name="Espace réservé du texte 1">
            <a:extLst>
              <a:ext uri="{FF2B5EF4-FFF2-40B4-BE49-F238E27FC236}">
                <a16:creationId xmlns:a16="http://schemas.microsoft.com/office/drawing/2014/main" id="{941FEAB0-59F3-4F48-92F6-C96300724D17}"/>
              </a:ext>
            </a:extLst>
          </p:cNvPr>
          <p:cNvSpPr txBox="1">
            <a:spLocks/>
          </p:cNvSpPr>
          <p:nvPr/>
        </p:nvSpPr>
        <p:spPr>
          <a:xfrm>
            <a:off x="306676" y="4770461"/>
            <a:ext cx="11826776" cy="1528729"/>
          </a:xfrm>
          <a:prstGeom prst="rect">
            <a:avLst/>
          </a:prstGeom>
        </p:spPr>
        <p:txBody>
          <a:bodyPr vert="horz" lIns="91440" tIns="45720" rIns="91440" bIns="45720"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fr-FR" sz="2800" b="1" dirty="0"/>
              <a:t>Habib Haidara </a:t>
            </a:r>
            <a:r>
              <a:rPr lang="fr-FR" sz="3000" b="1" dirty="0"/>
              <a:t>								    Dr Alla LO</a:t>
            </a:r>
          </a:p>
          <a:p>
            <a:pPr algn="l">
              <a:lnSpc>
                <a:spcPct val="150000"/>
              </a:lnSpc>
            </a:pPr>
            <a:r>
              <a:rPr lang="fr-FR" sz="2800" b="1" dirty="0"/>
              <a:t>René Lothaire BAZIE							    </a:t>
            </a:r>
          </a:p>
          <a:p>
            <a:pPr algn="l">
              <a:lnSpc>
                <a:spcPct val="150000"/>
              </a:lnSpc>
            </a:pPr>
            <a:r>
              <a:rPr lang="fr-FR" sz="2800" b="1" dirty="0"/>
              <a:t>Moussa Steve SANOGO</a:t>
            </a:r>
          </a:p>
        </p:txBody>
      </p:sp>
      <p:sp>
        <p:nvSpPr>
          <p:cNvPr id="7" name="Organigramme : Terminateur 6">
            <a:extLst>
              <a:ext uri="{FF2B5EF4-FFF2-40B4-BE49-F238E27FC236}">
                <a16:creationId xmlns:a16="http://schemas.microsoft.com/office/drawing/2014/main" id="{C1FBA903-425C-4239-8422-905A1EDED93B}"/>
              </a:ext>
            </a:extLst>
          </p:cNvPr>
          <p:cNvSpPr/>
          <p:nvPr/>
        </p:nvSpPr>
        <p:spPr>
          <a:xfrm>
            <a:off x="58548" y="3535566"/>
            <a:ext cx="3512013" cy="956479"/>
          </a:xfrm>
          <a:prstGeom prst="flowChartTerminator">
            <a:avLst/>
          </a:prstGeom>
          <a:noFill/>
          <a:ln w="2857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3300" dirty="0">
                <a:solidFill>
                  <a:schemeClr val="tx1"/>
                </a:solidFill>
              </a:rPr>
              <a:t>REALISE PAR</a:t>
            </a:r>
          </a:p>
        </p:txBody>
      </p:sp>
      <p:pic>
        <p:nvPicPr>
          <p:cNvPr id="9" name="Picture 2" descr="Ecole Supérieure Multinationale des Télécommunications - ESMT - Sencampus">
            <a:extLst>
              <a:ext uri="{FF2B5EF4-FFF2-40B4-BE49-F238E27FC236}">
                <a16:creationId xmlns:a16="http://schemas.microsoft.com/office/drawing/2014/main" id="{C6322111-0097-4078-AA46-1015A3560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289976" cy="3183596"/>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7F983341-F93C-93BB-6104-2C7F2853EF6D}"/>
              </a:ext>
            </a:extLst>
          </p:cNvPr>
          <p:cNvSpPr>
            <a:spLocks noGrp="1"/>
          </p:cNvSpPr>
          <p:nvPr>
            <p:ph type="sldNum" sz="quarter" idx="12"/>
          </p:nvPr>
        </p:nvSpPr>
        <p:spPr/>
        <p:txBody>
          <a:bodyPr/>
          <a:lstStyle/>
          <a:p>
            <a:fld id="{F10516D5-0486-416B-A6E5-D5D302993853}" type="slidenum">
              <a:rPr lang="fr-FR" smtClean="0"/>
              <a:t>22</a:t>
            </a:fld>
            <a:endParaRPr lang="fr-FR"/>
          </a:p>
        </p:txBody>
      </p:sp>
      <p:pic>
        <p:nvPicPr>
          <p:cNvPr id="3" name="Image 2">
            <a:extLst>
              <a:ext uri="{FF2B5EF4-FFF2-40B4-BE49-F238E27FC236}">
                <a16:creationId xmlns:a16="http://schemas.microsoft.com/office/drawing/2014/main" id="{5B2DB429-577C-5D8D-2708-4757C9DE1895}"/>
              </a:ext>
            </a:extLst>
          </p:cNvPr>
          <p:cNvPicPr>
            <a:picLocks noChangeAspect="1"/>
          </p:cNvPicPr>
          <p:nvPr/>
        </p:nvPicPr>
        <p:blipFill>
          <a:blip r:embed="rId3"/>
          <a:stretch>
            <a:fillRect/>
          </a:stretch>
        </p:blipFill>
        <p:spPr>
          <a:xfrm>
            <a:off x="5023322" y="4013805"/>
            <a:ext cx="3626153" cy="2549721"/>
          </a:xfrm>
          <a:prstGeom prst="rect">
            <a:avLst/>
          </a:prstGeom>
        </p:spPr>
      </p:pic>
    </p:spTree>
    <p:extLst>
      <p:ext uri="{BB962C8B-B14F-4D97-AF65-F5344CB8AC3E}">
        <p14:creationId xmlns:p14="http://schemas.microsoft.com/office/powerpoint/2010/main" val="15585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E457F02-DB1D-9375-57C4-EFE77B2F6D7C}"/>
              </a:ext>
            </a:extLst>
          </p:cNvPr>
          <p:cNvSpPr>
            <a:spLocks noGrp="1"/>
          </p:cNvSpPr>
          <p:nvPr>
            <p:ph type="sldNum" sz="quarter" idx="12"/>
          </p:nvPr>
        </p:nvSpPr>
        <p:spPr/>
        <p:txBody>
          <a:bodyPr/>
          <a:lstStyle/>
          <a:p>
            <a:fld id="{F10516D5-0486-416B-A6E5-D5D302993853}" type="slidenum">
              <a:rPr lang="fr-FR" smtClean="0"/>
              <a:t>3</a:t>
            </a:fld>
            <a:endParaRPr lang="fr-FR" dirty="0"/>
          </a:p>
        </p:txBody>
      </p:sp>
      <p:sp>
        <p:nvSpPr>
          <p:cNvPr id="5" name="Titre 1">
            <a:extLst>
              <a:ext uri="{FF2B5EF4-FFF2-40B4-BE49-F238E27FC236}">
                <a16:creationId xmlns:a16="http://schemas.microsoft.com/office/drawing/2014/main" id="{A68F5617-5628-1400-DFCA-C4E351A40DE7}"/>
              </a:ext>
            </a:extLst>
          </p:cNvPr>
          <p:cNvSpPr>
            <a:spLocks noGrp="1"/>
          </p:cNvSpPr>
          <p:nvPr>
            <p:ph type="title"/>
          </p:nvPr>
        </p:nvSpPr>
        <p:spPr>
          <a:xfrm>
            <a:off x="4548683" y="198288"/>
            <a:ext cx="3921240" cy="775252"/>
          </a:xfrm>
        </p:spPr>
        <p:txBody>
          <a:bodyPr>
            <a:normAutofit/>
          </a:bodyPr>
          <a:lstStyle/>
          <a:p>
            <a:r>
              <a:rPr lang="fr-SN" b="1" dirty="0">
                <a:solidFill>
                  <a:srgbClr val="00B0F0"/>
                </a:solidFill>
              </a:rPr>
              <a:t>INTRODUCTION</a:t>
            </a:r>
          </a:p>
        </p:txBody>
      </p:sp>
      <p:sp>
        <p:nvSpPr>
          <p:cNvPr id="8" name="ZoneTexte 7">
            <a:extLst>
              <a:ext uri="{FF2B5EF4-FFF2-40B4-BE49-F238E27FC236}">
                <a16:creationId xmlns:a16="http://schemas.microsoft.com/office/drawing/2014/main" id="{7B99D7C3-7EFD-4091-7FB1-E006149C9CC7}"/>
              </a:ext>
            </a:extLst>
          </p:cNvPr>
          <p:cNvSpPr txBox="1"/>
          <p:nvPr/>
        </p:nvSpPr>
        <p:spPr>
          <a:xfrm>
            <a:off x="1072183" y="1392325"/>
            <a:ext cx="10254344" cy="3139321"/>
          </a:xfrm>
          <a:prstGeom prst="rect">
            <a:avLst/>
          </a:prstGeom>
          <a:noFill/>
        </p:spPr>
        <p:txBody>
          <a:bodyPr wrap="square">
            <a:spAutoFit/>
          </a:bodyPr>
          <a:lstStyle/>
          <a:p>
            <a:pPr algn="just"/>
            <a:r>
              <a:rPr lang="fr-FR" dirty="0">
                <a:latin typeface="Times New Roman" panose="02020603050405020304" pitchFamily="18" charset="0"/>
                <a:cs typeface="Times New Roman" panose="02020603050405020304" pitchFamily="18" charset="0"/>
              </a:rPr>
              <a:t>La </a:t>
            </a:r>
            <a:r>
              <a:rPr lang="fr-FR" b="1" dirty="0">
                <a:latin typeface="Times New Roman" panose="02020603050405020304" pitchFamily="18" charset="0"/>
                <a:cs typeface="Times New Roman" panose="02020603050405020304" pitchFamily="18" charset="0"/>
              </a:rPr>
              <a:t>Business Intelligence </a:t>
            </a:r>
            <a:r>
              <a:rPr lang="fr-FR" dirty="0">
                <a:latin typeface="Times New Roman" panose="02020603050405020304" pitchFamily="18" charset="0"/>
                <a:cs typeface="Times New Roman" panose="02020603050405020304" pitchFamily="18" charset="0"/>
              </a:rPr>
              <a:t>(BI) est l'utilisation de technologies et de pratiques pour </a:t>
            </a:r>
            <a:r>
              <a:rPr lang="fr-FR" b="1" dirty="0">
                <a:latin typeface="Times New Roman" panose="02020603050405020304" pitchFamily="18" charset="0"/>
                <a:cs typeface="Times New Roman" panose="02020603050405020304" pitchFamily="18" charset="0"/>
              </a:rPr>
              <a:t>collecter, intégrer, analyser, visualiser et diffuser</a:t>
            </a:r>
            <a:r>
              <a:rPr lang="fr-FR" dirty="0">
                <a:latin typeface="Times New Roman" panose="02020603050405020304" pitchFamily="18" charset="0"/>
                <a:cs typeface="Times New Roman" panose="02020603050405020304" pitchFamily="18" charset="0"/>
              </a:rPr>
              <a:t> des informations pour soutenir la prise de décision d'affaires. Cela a commencé dans les années 1950, mais est devenu plus courant et utile dans les années 1990 avec l'émergence des outils d'analyse de données. Aujourd'hui, c'est crucial pour les entreprises pour comprendre les tendances et les insights cachés dans leurs données, prendre des décisions informées et maximiser leur performance.</a:t>
            </a:r>
          </a:p>
          <a:p>
            <a:pPr algn="just"/>
            <a:endParaRPr lang="fr-FR" dirty="0">
              <a:latin typeface="Times New Roman" panose="02020603050405020304" pitchFamily="18" charset="0"/>
              <a:cs typeface="Times New Roman" panose="02020603050405020304" pitchFamily="18" charset="0"/>
            </a:endParaRPr>
          </a:p>
          <a:p>
            <a:pPr algn="just"/>
            <a:r>
              <a:rPr lang="fr-FR" dirty="0">
                <a:latin typeface="Times New Roman" panose="02020603050405020304" pitchFamily="18" charset="0"/>
                <a:cs typeface="Times New Roman" panose="02020603050405020304" pitchFamily="18" charset="0"/>
              </a:rPr>
              <a:t>Dans le cadre de notre formation de Data Analyste, nous avons été soumis à un projet consistant à la réalisation d’un diagnostic sur le business d’un entreprise commerciale afin de trouver ses forts et ses faiblesses.  </a:t>
            </a:r>
          </a:p>
          <a:p>
            <a:pPr algn="just"/>
            <a:endParaRPr lang="fr-FR" dirty="0">
              <a:latin typeface="Times New Roman" panose="02020603050405020304" pitchFamily="18" charset="0"/>
              <a:cs typeface="Times New Roman" panose="02020603050405020304" pitchFamily="18" charset="0"/>
            </a:endParaRPr>
          </a:p>
          <a:p>
            <a:pPr algn="just"/>
            <a:r>
              <a:rPr lang="fr-FR" dirty="0">
                <a:latin typeface="Times New Roman" panose="02020603050405020304" pitchFamily="18" charset="0"/>
                <a:cs typeface="Times New Roman" panose="02020603050405020304" pitchFamily="18" charset="0"/>
              </a:rPr>
              <a:t>La présentation de notre analyse se fera selon le plan qui suit :</a:t>
            </a:r>
          </a:p>
        </p:txBody>
      </p:sp>
      <p:sp>
        <p:nvSpPr>
          <p:cNvPr id="9" name="ZoneTexte 8">
            <a:extLst>
              <a:ext uri="{FF2B5EF4-FFF2-40B4-BE49-F238E27FC236}">
                <a16:creationId xmlns:a16="http://schemas.microsoft.com/office/drawing/2014/main" id="{6C3E401E-B212-4169-FBF3-9A7C91DDE171}"/>
              </a:ext>
            </a:extLst>
          </p:cNvPr>
          <p:cNvSpPr txBox="1"/>
          <p:nvPr/>
        </p:nvSpPr>
        <p:spPr>
          <a:xfrm>
            <a:off x="1262269" y="5088472"/>
            <a:ext cx="6830008" cy="1015663"/>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Analyse exploratoire;</a:t>
            </a:r>
          </a:p>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Visualisation et Analyse;</a:t>
            </a:r>
          </a:p>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Présentation d’un Dashboard.</a:t>
            </a:r>
          </a:p>
        </p:txBody>
      </p:sp>
    </p:spTree>
    <p:extLst>
      <p:ext uri="{BB962C8B-B14F-4D97-AF65-F5344CB8AC3E}">
        <p14:creationId xmlns:p14="http://schemas.microsoft.com/office/powerpoint/2010/main" val="3080296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5A8B582-97D9-D548-32BD-EFEEBC971994}"/>
              </a:ext>
            </a:extLst>
          </p:cNvPr>
          <p:cNvSpPr>
            <a:spLocks noGrp="1"/>
          </p:cNvSpPr>
          <p:nvPr>
            <p:ph type="sldNum" sz="quarter" idx="12"/>
          </p:nvPr>
        </p:nvSpPr>
        <p:spPr/>
        <p:txBody>
          <a:bodyPr/>
          <a:lstStyle/>
          <a:p>
            <a:fld id="{F10516D5-0486-416B-A6E5-D5D302993853}" type="slidenum">
              <a:rPr lang="fr-FR" smtClean="0"/>
              <a:t>4</a:t>
            </a:fld>
            <a:endParaRPr lang="fr-FR" dirty="0"/>
          </a:p>
        </p:txBody>
      </p:sp>
      <p:sp>
        <p:nvSpPr>
          <p:cNvPr id="5" name="Rectangle : coins arrondis 4">
            <a:extLst>
              <a:ext uri="{FF2B5EF4-FFF2-40B4-BE49-F238E27FC236}">
                <a16:creationId xmlns:a16="http://schemas.microsoft.com/office/drawing/2014/main" id="{D12DDDD3-F695-0AEA-110D-79A9B9828887}"/>
              </a:ext>
            </a:extLst>
          </p:cNvPr>
          <p:cNvSpPr/>
          <p:nvPr/>
        </p:nvSpPr>
        <p:spPr>
          <a:xfrm>
            <a:off x="3309742" y="130725"/>
            <a:ext cx="5572516" cy="1325564"/>
          </a:xfrm>
          <a:prstGeom prst="round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4400" dirty="0"/>
              <a:t>Description du projet</a:t>
            </a:r>
          </a:p>
        </p:txBody>
      </p:sp>
      <p:sp>
        <p:nvSpPr>
          <p:cNvPr id="6" name="ZoneTexte 5">
            <a:extLst>
              <a:ext uri="{FF2B5EF4-FFF2-40B4-BE49-F238E27FC236}">
                <a16:creationId xmlns:a16="http://schemas.microsoft.com/office/drawing/2014/main" id="{6E458163-52A8-0A67-21F9-E46FC9A3338D}"/>
              </a:ext>
            </a:extLst>
          </p:cNvPr>
          <p:cNvSpPr txBox="1"/>
          <p:nvPr/>
        </p:nvSpPr>
        <p:spPr>
          <a:xfrm>
            <a:off x="312107" y="2233148"/>
            <a:ext cx="5572516" cy="3416320"/>
          </a:xfrm>
          <a:prstGeom prst="rect">
            <a:avLst/>
          </a:prstGeom>
          <a:noFill/>
        </p:spPr>
        <p:txBody>
          <a:bodyPr wrap="square" rtlCol="0">
            <a:spAutoFit/>
          </a:bodyPr>
          <a:lstStyle/>
          <a:p>
            <a:pPr algn="just"/>
            <a:r>
              <a:rPr lang="fr-FR" dirty="0">
                <a:latin typeface="Times New Roman" panose="02020603050405020304" pitchFamily="18" charset="0"/>
                <a:cs typeface="Times New Roman" panose="02020603050405020304" pitchFamily="18" charset="0"/>
              </a:rPr>
              <a:t>Vous venez d’intégrer une entreprise en tant que data (business) analyste. L’entreprise vend un ensemble d’articles via ses différents magasins implantés dans plusieurs villes. Depuis le début de ses activité l’entreprise stocke les données relatives à ses ventes dans une base de données. </a:t>
            </a:r>
          </a:p>
          <a:p>
            <a:pPr algn="just"/>
            <a:r>
              <a:rPr lang="fr-FR" dirty="0">
                <a:latin typeface="Times New Roman" panose="02020603050405020304" pitchFamily="18" charset="0"/>
                <a:cs typeface="Times New Roman" panose="02020603050405020304" pitchFamily="18" charset="0"/>
              </a:rPr>
              <a:t>En effet l’entreprise stocke les informations relatives aux ventes, aux produits, aux clients aux villes (Cities) et à ses employés. </a:t>
            </a:r>
          </a:p>
          <a:p>
            <a:pPr algn="just"/>
            <a:r>
              <a:rPr lang="fr-FR" dirty="0">
                <a:latin typeface="Times New Roman" panose="02020603050405020304" pitchFamily="18" charset="0"/>
                <a:cs typeface="Times New Roman" panose="02020603050405020304" pitchFamily="18" charset="0"/>
              </a:rPr>
              <a:t>En tant que data Analyste, le manager compte sur vous pour lui faire un diagnostic de son business afin de trouver ses forts et ses faiblesses. </a:t>
            </a:r>
          </a:p>
        </p:txBody>
      </p:sp>
      <p:pic>
        <p:nvPicPr>
          <p:cNvPr id="7" name="Image 6">
            <a:extLst>
              <a:ext uri="{FF2B5EF4-FFF2-40B4-BE49-F238E27FC236}">
                <a16:creationId xmlns:a16="http://schemas.microsoft.com/office/drawing/2014/main" id="{9AFFA1FE-0971-5DC1-BE53-6C3856D18140}"/>
              </a:ext>
            </a:extLst>
          </p:cNvPr>
          <p:cNvPicPr>
            <a:picLocks noChangeAspect="1"/>
          </p:cNvPicPr>
          <p:nvPr/>
        </p:nvPicPr>
        <p:blipFill>
          <a:blip r:embed="rId2"/>
          <a:stretch>
            <a:fillRect/>
          </a:stretch>
        </p:blipFill>
        <p:spPr>
          <a:xfrm>
            <a:off x="7519755" y="1757285"/>
            <a:ext cx="4643535" cy="4578199"/>
          </a:xfrm>
          <a:prstGeom prst="rect">
            <a:avLst/>
          </a:prstGeom>
        </p:spPr>
      </p:pic>
    </p:spTree>
    <p:extLst>
      <p:ext uri="{BB962C8B-B14F-4D97-AF65-F5344CB8AC3E}">
        <p14:creationId xmlns:p14="http://schemas.microsoft.com/office/powerpoint/2010/main" val="680830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2F0F5A0-C945-9D68-35BC-BE790100DA0F}"/>
              </a:ext>
            </a:extLst>
          </p:cNvPr>
          <p:cNvSpPr>
            <a:spLocks noGrp="1"/>
          </p:cNvSpPr>
          <p:nvPr>
            <p:ph type="sldNum" sz="quarter" idx="12"/>
          </p:nvPr>
        </p:nvSpPr>
        <p:spPr/>
        <p:txBody>
          <a:bodyPr/>
          <a:lstStyle/>
          <a:p>
            <a:fld id="{F10516D5-0486-416B-A6E5-D5D302993853}" type="slidenum">
              <a:rPr lang="fr-FR" smtClean="0"/>
              <a:t>5</a:t>
            </a:fld>
            <a:endParaRPr lang="fr-FR" dirty="0"/>
          </a:p>
        </p:txBody>
      </p:sp>
      <p:pic>
        <p:nvPicPr>
          <p:cNvPr id="6" name="Image 5">
            <a:extLst>
              <a:ext uri="{FF2B5EF4-FFF2-40B4-BE49-F238E27FC236}">
                <a16:creationId xmlns:a16="http://schemas.microsoft.com/office/drawing/2014/main" id="{08756A86-D5EF-41D2-B213-49E1BEACA790}"/>
              </a:ext>
            </a:extLst>
          </p:cNvPr>
          <p:cNvPicPr>
            <a:picLocks noChangeAspect="1"/>
          </p:cNvPicPr>
          <p:nvPr/>
        </p:nvPicPr>
        <p:blipFill>
          <a:blip r:embed="rId2"/>
          <a:stretch>
            <a:fillRect/>
          </a:stretch>
        </p:blipFill>
        <p:spPr>
          <a:xfrm>
            <a:off x="34455" y="1763390"/>
            <a:ext cx="6777134" cy="4982546"/>
          </a:xfrm>
          <a:prstGeom prst="rect">
            <a:avLst/>
          </a:prstGeom>
        </p:spPr>
      </p:pic>
      <p:sp>
        <p:nvSpPr>
          <p:cNvPr id="7" name="Rectangle : coins arrondis 6">
            <a:extLst>
              <a:ext uri="{FF2B5EF4-FFF2-40B4-BE49-F238E27FC236}">
                <a16:creationId xmlns:a16="http://schemas.microsoft.com/office/drawing/2014/main" id="{74CECDAB-D926-87E3-D607-FFE6A739530A}"/>
              </a:ext>
            </a:extLst>
          </p:cNvPr>
          <p:cNvSpPr/>
          <p:nvPr/>
        </p:nvSpPr>
        <p:spPr>
          <a:xfrm>
            <a:off x="3423022" y="112064"/>
            <a:ext cx="5345956" cy="1026271"/>
          </a:xfrm>
          <a:prstGeom prst="round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4400" dirty="0"/>
              <a:t>Schéma de la BD </a:t>
            </a:r>
          </a:p>
        </p:txBody>
      </p:sp>
      <p:sp>
        <p:nvSpPr>
          <p:cNvPr id="8" name="ZoneTexte 7">
            <a:extLst>
              <a:ext uri="{FF2B5EF4-FFF2-40B4-BE49-F238E27FC236}">
                <a16:creationId xmlns:a16="http://schemas.microsoft.com/office/drawing/2014/main" id="{89FAC845-1C54-71E8-F3FA-E6D26D3DB039}"/>
              </a:ext>
            </a:extLst>
          </p:cNvPr>
          <p:cNvSpPr txBox="1"/>
          <p:nvPr/>
        </p:nvSpPr>
        <p:spPr>
          <a:xfrm>
            <a:off x="7088991" y="1990195"/>
            <a:ext cx="4658249" cy="3693319"/>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Notre BD est composée de quatre (04) tables :</a:t>
            </a:r>
          </a:p>
          <a:p>
            <a:endParaRPr lang="fr-FR"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Cities;</a:t>
            </a:r>
          </a:p>
          <a:p>
            <a:pPr marL="285750" indent="-285750">
              <a:buFont typeface="Wingdings" panose="05000000000000000000" pitchFamily="2" charset="2"/>
              <a:buChar char="v"/>
            </a:pPr>
            <a:endParaRPr lang="fr-FR"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Sales;</a:t>
            </a:r>
          </a:p>
          <a:p>
            <a:pPr marL="285750" indent="-285750">
              <a:buFont typeface="Wingdings" panose="05000000000000000000" pitchFamily="2" charset="2"/>
              <a:buChar char="v"/>
            </a:pPr>
            <a:endParaRPr lang="fr-FR"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Customer;</a:t>
            </a:r>
          </a:p>
          <a:p>
            <a:pPr marL="285750" indent="-285750">
              <a:buFont typeface="Wingdings" panose="05000000000000000000" pitchFamily="2" charset="2"/>
              <a:buChar char="v"/>
            </a:pPr>
            <a:endParaRPr lang="fr-FR"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Item master;</a:t>
            </a:r>
          </a:p>
          <a:p>
            <a:pPr marL="285750" indent="-285750">
              <a:buFont typeface="Wingdings" panose="05000000000000000000" pitchFamily="2" charset="2"/>
              <a:buChar char="v"/>
            </a:pPr>
            <a:endParaRPr lang="fr-FR"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fr-FR" dirty="0">
                <a:latin typeface="Times New Roman" panose="02020603050405020304" pitchFamily="18" charset="0"/>
                <a:cs typeface="Times New Roman" panose="02020603050405020304" pitchFamily="18" charset="0"/>
              </a:rPr>
              <a:t>Sales rep.</a:t>
            </a:r>
          </a:p>
          <a:p>
            <a:endParaRPr lang="fr-FR" dirty="0">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Pour un total de 98077 lignes et  29 colonnes.</a:t>
            </a:r>
          </a:p>
        </p:txBody>
      </p:sp>
    </p:spTree>
    <p:extLst>
      <p:ext uri="{BB962C8B-B14F-4D97-AF65-F5344CB8AC3E}">
        <p14:creationId xmlns:p14="http://schemas.microsoft.com/office/powerpoint/2010/main" val="269688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21D0532-D2A4-56DB-B569-AA5B7FED03E0}"/>
              </a:ext>
            </a:extLst>
          </p:cNvPr>
          <p:cNvSpPr>
            <a:spLocks noGrp="1"/>
          </p:cNvSpPr>
          <p:nvPr>
            <p:ph type="sldNum" sz="quarter" idx="12"/>
          </p:nvPr>
        </p:nvSpPr>
        <p:spPr/>
        <p:txBody>
          <a:bodyPr/>
          <a:lstStyle/>
          <a:p>
            <a:fld id="{F10516D5-0486-416B-A6E5-D5D302993853}" type="slidenum">
              <a:rPr lang="fr-FR" smtClean="0"/>
              <a:t>6</a:t>
            </a:fld>
            <a:endParaRPr lang="fr-FR" dirty="0"/>
          </a:p>
        </p:txBody>
      </p:sp>
      <p:pic>
        <p:nvPicPr>
          <p:cNvPr id="5" name="Picture 2" descr="Étude] L&amp;#39;analyse des données joue un rôle clé dans l&amp;#39;amélioration de  l&amp;#39;expérience client">
            <a:extLst>
              <a:ext uri="{FF2B5EF4-FFF2-40B4-BE49-F238E27FC236}">
                <a16:creationId xmlns:a16="http://schemas.microsoft.com/office/drawing/2014/main" id="{F336D1A2-849E-EA7A-7C51-3207F445F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8" y="233266"/>
            <a:ext cx="6907764" cy="6398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 coins arrondis 5">
            <a:extLst>
              <a:ext uri="{FF2B5EF4-FFF2-40B4-BE49-F238E27FC236}">
                <a16:creationId xmlns:a16="http://schemas.microsoft.com/office/drawing/2014/main" id="{D23CC72E-107F-46A8-2294-FD2E50E1DF70}"/>
              </a:ext>
            </a:extLst>
          </p:cNvPr>
          <p:cNvSpPr/>
          <p:nvPr/>
        </p:nvSpPr>
        <p:spPr>
          <a:xfrm>
            <a:off x="7156579" y="2920481"/>
            <a:ext cx="4898573" cy="1240971"/>
          </a:xfrm>
          <a:prstGeom prst="round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dirty="0"/>
              <a:t>Analyse Exploratoire des Tables de la BD</a:t>
            </a:r>
          </a:p>
        </p:txBody>
      </p:sp>
    </p:spTree>
    <p:extLst>
      <p:ext uri="{BB962C8B-B14F-4D97-AF65-F5344CB8AC3E}">
        <p14:creationId xmlns:p14="http://schemas.microsoft.com/office/powerpoint/2010/main" val="254199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EA90127-D4B4-BD1C-5135-AC8DEF9C0496}"/>
              </a:ext>
            </a:extLst>
          </p:cNvPr>
          <p:cNvSpPr>
            <a:spLocks noGrp="1"/>
          </p:cNvSpPr>
          <p:nvPr>
            <p:ph type="sldNum" sz="quarter" idx="12"/>
          </p:nvPr>
        </p:nvSpPr>
        <p:spPr/>
        <p:txBody>
          <a:bodyPr/>
          <a:lstStyle/>
          <a:p>
            <a:fld id="{F10516D5-0486-416B-A6E5-D5D302993853}" type="slidenum">
              <a:rPr lang="fr-FR" smtClean="0"/>
              <a:t>7</a:t>
            </a:fld>
            <a:endParaRPr lang="fr-FR" dirty="0"/>
          </a:p>
        </p:txBody>
      </p:sp>
      <p:sp>
        <p:nvSpPr>
          <p:cNvPr id="5" name="Rectangle : coins arrondis 4">
            <a:extLst>
              <a:ext uri="{FF2B5EF4-FFF2-40B4-BE49-F238E27FC236}">
                <a16:creationId xmlns:a16="http://schemas.microsoft.com/office/drawing/2014/main" id="{F10BE380-6E31-C432-143D-5F6E75A2F5B1}"/>
              </a:ext>
            </a:extLst>
          </p:cNvPr>
          <p:cNvSpPr/>
          <p:nvPr/>
        </p:nvSpPr>
        <p:spPr>
          <a:xfrm>
            <a:off x="4142790" y="83976"/>
            <a:ext cx="5150499" cy="1240971"/>
          </a:xfrm>
          <a:prstGeom prst="round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dirty="0"/>
              <a:t>Table ‘Cities’</a:t>
            </a:r>
          </a:p>
        </p:txBody>
      </p:sp>
      <p:sp>
        <p:nvSpPr>
          <p:cNvPr id="7" name="ZoneTexte 6">
            <a:extLst>
              <a:ext uri="{FF2B5EF4-FFF2-40B4-BE49-F238E27FC236}">
                <a16:creationId xmlns:a16="http://schemas.microsoft.com/office/drawing/2014/main" id="{18D347A2-5537-20C9-4423-E23515F451D0}"/>
              </a:ext>
            </a:extLst>
          </p:cNvPr>
          <p:cNvSpPr txBox="1"/>
          <p:nvPr/>
        </p:nvSpPr>
        <p:spPr>
          <a:xfrm>
            <a:off x="266701" y="1951671"/>
            <a:ext cx="4901620" cy="1477328"/>
          </a:xfrm>
          <a:prstGeom prst="rect">
            <a:avLst/>
          </a:prstGeom>
          <a:noFill/>
        </p:spPr>
        <p:txBody>
          <a:bodyPr wrap="square">
            <a:spAutoFit/>
          </a:bodyPr>
          <a:lstStyle/>
          <a:p>
            <a:pPr algn="just"/>
            <a:r>
              <a:rPr lang="fr-FR" dirty="0">
                <a:latin typeface="Times New Roman" panose="02020603050405020304" pitchFamily="18" charset="0"/>
                <a:cs typeface="Times New Roman" panose="02020603050405020304" pitchFamily="18" charset="0"/>
              </a:rPr>
              <a:t>La table ‘Cities’ répertorie l’ensemble des villes auxquelles appartiennent la clientèle de cette boutique. La boutique à de la clientèle dans sept (07) pays du monde et dans 100 villes du monde. Les colonnes de cette table sont :</a:t>
            </a:r>
          </a:p>
        </p:txBody>
      </p:sp>
      <p:sp>
        <p:nvSpPr>
          <p:cNvPr id="9" name="ZoneTexte 8">
            <a:extLst>
              <a:ext uri="{FF2B5EF4-FFF2-40B4-BE49-F238E27FC236}">
                <a16:creationId xmlns:a16="http://schemas.microsoft.com/office/drawing/2014/main" id="{74287225-A6BD-94F0-6740-1F9E80EF2EA2}"/>
              </a:ext>
            </a:extLst>
          </p:cNvPr>
          <p:cNvSpPr txBox="1"/>
          <p:nvPr/>
        </p:nvSpPr>
        <p:spPr>
          <a:xfrm>
            <a:off x="146181" y="3853542"/>
            <a:ext cx="4901620" cy="2585323"/>
          </a:xfrm>
          <a:prstGeom prst="rect">
            <a:avLst/>
          </a:prstGeom>
          <a:noFill/>
        </p:spPr>
        <p:txBody>
          <a:bodyPr wrap="square">
            <a:spAutoFit/>
          </a:bodyPr>
          <a:lstStyle/>
          <a:p>
            <a:pPr marL="285750" indent="-285750" algn="just">
              <a:buFont typeface="Wingdings" panose="05000000000000000000" pitchFamily="2" charset="2"/>
              <a:buChar char="v"/>
            </a:pPr>
            <a:r>
              <a:rPr lang="fr-FR" b="1" dirty="0"/>
              <a:t>City</a:t>
            </a:r>
            <a:r>
              <a:rPr lang="fr-FR" dirty="0"/>
              <a:t> : identifie les différentes villes dans lesquelles la boutique possède de la clientèle ;</a:t>
            </a:r>
          </a:p>
          <a:p>
            <a:pPr marL="285750" indent="-285750" algn="just">
              <a:buFont typeface="Wingdings" panose="05000000000000000000" pitchFamily="2" charset="2"/>
              <a:buChar char="v"/>
            </a:pPr>
            <a:r>
              <a:rPr lang="fr-FR" b="1" dirty="0"/>
              <a:t>City Code </a:t>
            </a:r>
            <a:r>
              <a:rPr lang="fr-FR" dirty="0"/>
              <a:t>: identifient de la ville dans laquelle la boutique possède de la clientèle.</a:t>
            </a:r>
          </a:p>
          <a:p>
            <a:pPr marL="285750" indent="-285750" algn="just">
              <a:buFont typeface="Wingdings" panose="05000000000000000000" pitchFamily="2" charset="2"/>
              <a:buChar char="v"/>
            </a:pPr>
            <a:r>
              <a:rPr lang="fr-FR" b="1" dirty="0" err="1"/>
              <a:t>Region</a:t>
            </a:r>
            <a:r>
              <a:rPr lang="fr-FR" dirty="0"/>
              <a:t> : pays dans lequel la boutique possède de la clientèle ;</a:t>
            </a:r>
          </a:p>
          <a:p>
            <a:pPr marL="285750" indent="-285750" algn="just">
              <a:buFont typeface="Wingdings" panose="05000000000000000000" pitchFamily="2" charset="2"/>
              <a:buChar char="v"/>
            </a:pPr>
            <a:r>
              <a:rPr lang="fr-FR" b="1" dirty="0"/>
              <a:t>Latitude</a:t>
            </a:r>
            <a:r>
              <a:rPr lang="fr-FR" dirty="0"/>
              <a:t> : latitude de la ville;</a:t>
            </a:r>
          </a:p>
          <a:p>
            <a:pPr marL="285750" indent="-285750" algn="just">
              <a:buFont typeface="Wingdings" panose="05000000000000000000" pitchFamily="2" charset="2"/>
              <a:buChar char="v"/>
            </a:pPr>
            <a:r>
              <a:rPr lang="fr-FR" b="1" dirty="0"/>
              <a:t>Longitude</a:t>
            </a:r>
            <a:r>
              <a:rPr lang="fr-FR" dirty="0"/>
              <a:t> : longitude de la ville;</a:t>
            </a:r>
          </a:p>
          <a:p>
            <a:pPr marL="285750" indent="-285750" algn="just">
              <a:buFont typeface="Wingdings" panose="05000000000000000000" pitchFamily="2" charset="2"/>
              <a:buChar char="v"/>
            </a:pPr>
            <a:r>
              <a:rPr lang="fr-FR" b="1" dirty="0" err="1"/>
              <a:t>Desc</a:t>
            </a:r>
            <a:r>
              <a:rPr lang="fr-FR" dirty="0"/>
              <a:t>: une description de la ville;</a:t>
            </a:r>
          </a:p>
        </p:txBody>
      </p:sp>
      <p:pic>
        <p:nvPicPr>
          <p:cNvPr id="11" name="Image 10">
            <a:extLst>
              <a:ext uri="{FF2B5EF4-FFF2-40B4-BE49-F238E27FC236}">
                <a16:creationId xmlns:a16="http://schemas.microsoft.com/office/drawing/2014/main" id="{01FCD9DD-1D76-D6C3-B68A-42C885333BB9}"/>
              </a:ext>
            </a:extLst>
          </p:cNvPr>
          <p:cNvPicPr>
            <a:picLocks noChangeAspect="1"/>
          </p:cNvPicPr>
          <p:nvPr/>
        </p:nvPicPr>
        <p:blipFill>
          <a:blip r:embed="rId2"/>
          <a:stretch>
            <a:fillRect/>
          </a:stretch>
        </p:blipFill>
        <p:spPr>
          <a:xfrm>
            <a:off x="7427166" y="2043404"/>
            <a:ext cx="4618653" cy="4495148"/>
          </a:xfrm>
          <a:prstGeom prst="rect">
            <a:avLst/>
          </a:prstGeom>
        </p:spPr>
      </p:pic>
    </p:spTree>
    <p:extLst>
      <p:ext uri="{BB962C8B-B14F-4D97-AF65-F5344CB8AC3E}">
        <p14:creationId xmlns:p14="http://schemas.microsoft.com/office/powerpoint/2010/main" val="819370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1F6649F-F6AB-3F14-B936-0385E45C0DFD}"/>
              </a:ext>
            </a:extLst>
          </p:cNvPr>
          <p:cNvSpPr>
            <a:spLocks noGrp="1"/>
          </p:cNvSpPr>
          <p:nvPr>
            <p:ph type="sldNum" sz="quarter" idx="12"/>
          </p:nvPr>
        </p:nvSpPr>
        <p:spPr/>
        <p:txBody>
          <a:bodyPr/>
          <a:lstStyle/>
          <a:p>
            <a:fld id="{F10516D5-0486-416B-A6E5-D5D302993853}" type="slidenum">
              <a:rPr lang="fr-FR" smtClean="0"/>
              <a:t>8</a:t>
            </a:fld>
            <a:endParaRPr lang="fr-FR" dirty="0"/>
          </a:p>
        </p:txBody>
      </p:sp>
      <p:sp>
        <p:nvSpPr>
          <p:cNvPr id="5" name="Rectangle : coins arrondis 4">
            <a:extLst>
              <a:ext uri="{FF2B5EF4-FFF2-40B4-BE49-F238E27FC236}">
                <a16:creationId xmlns:a16="http://schemas.microsoft.com/office/drawing/2014/main" id="{D7189989-AFEA-D2CB-325D-815E9E1A0B57}"/>
              </a:ext>
            </a:extLst>
          </p:cNvPr>
          <p:cNvSpPr/>
          <p:nvPr/>
        </p:nvSpPr>
        <p:spPr>
          <a:xfrm>
            <a:off x="4419176" y="62186"/>
            <a:ext cx="4846121" cy="1057487"/>
          </a:xfrm>
          <a:prstGeom prst="round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dirty="0"/>
              <a:t>Table ‘Cities’</a:t>
            </a:r>
          </a:p>
        </p:txBody>
      </p:sp>
      <p:grpSp>
        <p:nvGrpSpPr>
          <p:cNvPr id="15" name="Groupe 14">
            <a:extLst>
              <a:ext uri="{FF2B5EF4-FFF2-40B4-BE49-F238E27FC236}">
                <a16:creationId xmlns:a16="http://schemas.microsoft.com/office/drawing/2014/main" id="{875D5226-0751-C291-D814-47ABC06B5CC6}"/>
              </a:ext>
            </a:extLst>
          </p:cNvPr>
          <p:cNvGrpSpPr/>
          <p:nvPr/>
        </p:nvGrpSpPr>
        <p:grpSpPr>
          <a:xfrm>
            <a:off x="144624" y="1651518"/>
            <a:ext cx="11902751" cy="5206482"/>
            <a:chOff x="1" y="1471753"/>
            <a:chExt cx="12191999" cy="5386247"/>
          </a:xfrm>
        </p:grpSpPr>
        <p:pic>
          <p:nvPicPr>
            <p:cNvPr id="7" name="Image 6">
              <a:extLst>
                <a:ext uri="{FF2B5EF4-FFF2-40B4-BE49-F238E27FC236}">
                  <a16:creationId xmlns:a16="http://schemas.microsoft.com/office/drawing/2014/main" id="{22E3BD95-81B5-7D84-9193-E807B776345D}"/>
                </a:ext>
              </a:extLst>
            </p:cNvPr>
            <p:cNvPicPr>
              <a:picLocks noChangeAspect="1"/>
            </p:cNvPicPr>
            <p:nvPr/>
          </p:nvPicPr>
          <p:blipFill>
            <a:blip r:embed="rId2"/>
            <a:stretch>
              <a:fillRect/>
            </a:stretch>
          </p:blipFill>
          <p:spPr>
            <a:xfrm>
              <a:off x="7523124" y="1471753"/>
              <a:ext cx="4439179" cy="2690848"/>
            </a:xfrm>
            <a:prstGeom prst="rect">
              <a:avLst/>
            </a:prstGeom>
          </p:spPr>
        </p:pic>
        <p:pic>
          <p:nvPicPr>
            <p:cNvPr id="9" name="Image 8">
              <a:extLst>
                <a:ext uri="{FF2B5EF4-FFF2-40B4-BE49-F238E27FC236}">
                  <a16:creationId xmlns:a16="http://schemas.microsoft.com/office/drawing/2014/main" id="{86A14780-8AE1-CCD2-D0A7-87850A249C72}"/>
                </a:ext>
              </a:extLst>
            </p:cNvPr>
            <p:cNvPicPr>
              <a:picLocks noChangeAspect="1"/>
            </p:cNvPicPr>
            <p:nvPr/>
          </p:nvPicPr>
          <p:blipFill>
            <a:blip r:embed="rId3"/>
            <a:stretch>
              <a:fillRect/>
            </a:stretch>
          </p:blipFill>
          <p:spPr>
            <a:xfrm>
              <a:off x="1" y="4348067"/>
              <a:ext cx="4898572" cy="2509933"/>
            </a:xfrm>
            <a:prstGeom prst="rect">
              <a:avLst/>
            </a:prstGeom>
          </p:spPr>
        </p:pic>
        <p:pic>
          <p:nvPicPr>
            <p:cNvPr id="11" name="Image 10">
              <a:extLst>
                <a:ext uri="{FF2B5EF4-FFF2-40B4-BE49-F238E27FC236}">
                  <a16:creationId xmlns:a16="http://schemas.microsoft.com/office/drawing/2014/main" id="{1A083BDD-CD09-8F68-B393-03BC98604E85}"/>
                </a:ext>
              </a:extLst>
            </p:cNvPr>
            <p:cNvPicPr>
              <a:picLocks noChangeAspect="1"/>
            </p:cNvPicPr>
            <p:nvPr/>
          </p:nvPicPr>
          <p:blipFill>
            <a:blip r:embed="rId4"/>
            <a:stretch>
              <a:fillRect/>
            </a:stretch>
          </p:blipFill>
          <p:spPr>
            <a:xfrm>
              <a:off x="7293428" y="4292084"/>
              <a:ext cx="4898572" cy="2509934"/>
            </a:xfrm>
            <a:prstGeom prst="rect">
              <a:avLst/>
            </a:prstGeom>
          </p:spPr>
        </p:pic>
        <p:pic>
          <p:nvPicPr>
            <p:cNvPr id="13" name="Image 12">
              <a:extLst>
                <a:ext uri="{FF2B5EF4-FFF2-40B4-BE49-F238E27FC236}">
                  <a16:creationId xmlns:a16="http://schemas.microsoft.com/office/drawing/2014/main" id="{F663CEBA-C980-0495-869C-890A23787FED}"/>
                </a:ext>
              </a:extLst>
            </p:cNvPr>
            <p:cNvPicPr>
              <a:picLocks noChangeAspect="1"/>
            </p:cNvPicPr>
            <p:nvPr/>
          </p:nvPicPr>
          <p:blipFill>
            <a:blip r:embed="rId5"/>
            <a:stretch>
              <a:fillRect/>
            </a:stretch>
          </p:blipFill>
          <p:spPr>
            <a:xfrm>
              <a:off x="95958" y="1471753"/>
              <a:ext cx="4963886" cy="2651735"/>
            </a:xfrm>
            <a:prstGeom prst="rect">
              <a:avLst/>
            </a:prstGeom>
          </p:spPr>
        </p:pic>
      </p:grpSp>
    </p:spTree>
    <p:extLst>
      <p:ext uri="{BB962C8B-B14F-4D97-AF65-F5344CB8AC3E}">
        <p14:creationId xmlns:p14="http://schemas.microsoft.com/office/powerpoint/2010/main" val="336705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EA89899-3C4F-4D7A-5520-2D5969C9361E}"/>
              </a:ext>
            </a:extLst>
          </p:cNvPr>
          <p:cNvSpPr>
            <a:spLocks noGrp="1"/>
          </p:cNvSpPr>
          <p:nvPr>
            <p:ph type="sldNum" sz="quarter" idx="12"/>
          </p:nvPr>
        </p:nvSpPr>
        <p:spPr/>
        <p:txBody>
          <a:bodyPr/>
          <a:lstStyle/>
          <a:p>
            <a:fld id="{F10516D5-0486-416B-A6E5-D5D302993853}" type="slidenum">
              <a:rPr lang="fr-FR" smtClean="0"/>
              <a:t>9</a:t>
            </a:fld>
            <a:endParaRPr lang="fr-FR" dirty="0"/>
          </a:p>
        </p:txBody>
      </p:sp>
      <p:sp>
        <p:nvSpPr>
          <p:cNvPr id="7" name="Rectangle : coins arrondis 6">
            <a:extLst>
              <a:ext uri="{FF2B5EF4-FFF2-40B4-BE49-F238E27FC236}">
                <a16:creationId xmlns:a16="http://schemas.microsoft.com/office/drawing/2014/main" id="{58CA8985-C8D0-434F-9716-D1CB83BC53F6}"/>
              </a:ext>
            </a:extLst>
          </p:cNvPr>
          <p:cNvSpPr/>
          <p:nvPr/>
        </p:nvSpPr>
        <p:spPr>
          <a:xfrm>
            <a:off x="4049486" y="38553"/>
            <a:ext cx="4553338" cy="979714"/>
          </a:xfrm>
          <a:prstGeom prst="roundRect">
            <a:avLst/>
          </a:prstGeom>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sz="4000" dirty="0"/>
              <a:t>Table ‘Sales rep’</a:t>
            </a:r>
          </a:p>
        </p:txBody>
      </p:sp>
      <p:sp>
        <p:nvSpPr>
          <p:cNvPr id="8" name="ZoneTexte 7">
            <a:extLst>
              <a:ext uri="{FF2B5EF4-FFF2-40B4-BE49-F238E27FC236}">
                <a16:creationId xmlns:a16="http://schemas.microsoft.com/office/drawing/2014/main" id="{1157F030-1DF6-4074-3DBF-8EAB0941AFF7}"/>
              </a:ext>
            </a:extLst>
          </p:cNvPr>
          <p:cNvSpPr txBox="1"/>
          <p:nvPr/>
        </p:nvSpPr>
        <p:spPr>
          <a:xfrm>
            <a:off x="223935" y="1444969"/>
            <a:ext cx="4478694" cy="2585323"/>
          </a:xfrm>
          <a:prstGeom prst="rect">
            <a:avLst/>
          </a:prstGeom>
          <a:noFill/>
        </p:spPr>
        <p:txBody>
          <a:bodyPr wrap="square" rtlCol="0">
            <a:spAutoFit/>
          </a:bodyPr>
          <a:lstStyle/>
          <a:p>
            <a:pPr algn="just"/>
            <a:r>
              <a:rPr lang="fr-FR" dirty="0">
                <a:latin typeface="Times New Roman" panose="02020603050405020304" pitchFamily="18" charset="0"/>
                <a:cs typeface="Times New Roman" panose="02020603050405020304" pitchFamily="18" charset="0"/>
              </a:rPr>
              <a:t>Il s’agit des différents employés de la société, au total cette table contient soixante-quatre lignes et 8 colonnes. Une vue rapide sur les données qu’elle contient, nous permet de découvrir qu’elle contient dix-huit (18) managers et 63 « sales represantative »</a:t>
            </a:r>
          </a:p>
          <a:p>
            <a:pPr algn="just"/>
            <a:endParaRPr lang="fr-FR" dirty="0">
              <a:latin typeface="Times New Roman" panose="02020603050405020304" pitchFamily="18" charset="0"/>
              <a:cs typeface="Times New Roman" panose="02020603050405020304" pitchFamily="18" charset="0"/>
            </a:endParaRPr>
          </a:p>
          <a:p>
            <a:pPr algn="just"/>
            <a:r>
              <a:rPr lang="fr-FR" dirty="0">
                <a:latin typeface="Times New Roman" panose="02020603050405020304" pitchFamily="18" charset="0"/>
                <a:cs typeface="Times New Roman" panose="02020603050405020304" pitchFamily="18" charset="0"/>
              </a:rPr>
              <a:t>Les colonnes de cette table sont :</a:t>
            </a:r>
          </a:p>
          <a:p>
            <a:pPr algn="just"/>
            <a:endParaRPr lang="fr-FR" dirty="0">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C6C90196-3F7F-682A-37D6-05556C3B4F44}"/>
              </a:ext>
            </a:extLst>
          </p:cNvPr>
          <p:cNvSpPr txBox="1"/>
          <p:nvPr/>
        </p:nvSpPr>
        <p:spPr>
          <a:xfrm>
            <a:off x="223935" y="4085743"/>
            <a:ext cx="4133461" cy="2031325"/>
          </a:xfrm>
          <a:prstGeom prst="rect">
            <a:avLst/>
          </a:prstGeom>
          <a:noFill/>
        </p:spPr>
        <p:txBody>
          <a:bodyPr wrap="square">
            <a:spAutoFit/>
          </a:bodyPr>
          <a:lstStyle/>
          <a:p>
            <a:pPr marL="285750" indent="-285750">
              <a:buFont typeface="Wingdings" panose="05000000000000000000" pitchFamily="2" charset="2"/>
              <a:buChar char="v"/>
            </a:pPr>
            <a:r>
              <a:rPr lang="fr-FR" b="1" dirty="0"/>
              <a:t>Manager;</a:t>
            </a:r>
          </a:p>
          <a:p>
            <a:pPr marL="285750" indent="-285750">
              <a:buFont typeface="Wingdings" panose="05000000000000000000" pitchFamily="2" charset="2"/>
              <a:buChar char="v"/>
            </a:pPr>
            <a:r>
              <a:rPr lang="fr-FR" b="1" dirty="0"/>
              <a:t>Manager Number;</a:t>
            </a:r>
          </a:p>
          <a:p>
            <a:pPr marL="285750" indent="-285750">
              <a:buFont typeface="Wingdings" panose="05000000000000000000" pitchFamily="2" charset="2"/>
              <a:buChar char="v"/>
            </a:pPr>
            <a:r>
              <a:rPr lang="fr-FR" b="1" dirty="0"/>
              <a:t>Path; </a:t>
            </a:r>
          </a:p>
          <a:p>
            <a:pPr marL="285750" indent="-285750">
              <a:buFont typeface="Wingdings" panose="05000000000000000000" pitchFamily="2" charset="2"/>
              <a:buChar char="v"/>
            </a:pPr>
            <a:r>
              <a:rPr lang="fr-FR" b="1" dirty="0"/>
              <a:t>Sales Rep Name;</a:t>
            </a:r>
          </a:p>
          <a:p>
            <a:pPr marL="285750" indent="-285750">
              <a:buFont typeface="Wingdings" panose="05000000000000000000" pitchFamily="2" charset="2"/>
              <a:buChar char="v"/>
            </a:pPr>
            <a:r>
              <a:rPr lang="fr-FR" b="1" dirty="0"/>
              <a:t>'Sales Rep Name1', 'Sales Rep Name2’; 'Sales Rep Name3’; </a:t>
            </a:r>
          </a:p>
          <a:p>
            <a:pPr marL="285750" indent="-285750">
              <a:buFont typeface="Wingdings" panose="05000000000000000000" pitchFamily="2" charset="2"/>
              <a:buChar char="v"/>
            </a:pPr>
            <a:r>
              <a:rPr lang="fr-FR" b="1" dirty="0"/>
              <a:t>'Sales Rep ID’.</a:t>
            </a:r>
          </a:p>
        </p:txBody>
      </p:sp>
      <p:pic>
        <p:nvPicPr>
          <p:cNvPr id="11" name="Image 10">
            <a:extLst>
              <a:ext uri="{FF2B5EF4-FFF2-40B4-BE49-F238E27FC236}">
                <a16:creationId xmlns:a16="http://schemas.microsoft.com/office/drawing/2014/main" id="{E6D7BDEF-74D1-3443-F742-1B3427560CD1}"/>
              </a:ext>
            </a:extLst>
          </p:cNvPr>
          <p:cNvPicPr>
            <a:picLocks noChangeAspect="1"/>
          </p:cNvPicPr>
          <p:nvPr/>
        </p:nvPicPr>
        <p:blipFill>
          <a:blip r:embed="rId2"/>
          <a:stretch>
            <a:fillRect/>
          </a:stretch>
        </p:blipFill>
        <p:spPr>
          <a:xfrm>
            <a:off x="7424058" y="1444969"/>
            <a:ext cx="4478693" cy="5145882"/>
          </a:xfrm>
          <a:prstGeom prst="rect">
            <a:avLst/>
          </a:prstGeom>
        </p:spPr>
      </p:pic>
    </p:spTree>
    <p:extLst>
      <p:ext uri="{BB962C8B-B14F-4D97-AF65-F5344CB8AC3E}">
        <p14:creationId xmlns:p14="http://schemas.microsoft.com/office/powerpoint/2010/main" val="18451558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18742</TotalTime>
  <Words>1745</Words>
  <Application>Microsoft Office PowerPoint</Application>
  <PresentationFormat>Grand écran</PresentationFormat>
  <Paragraphs>162</Paragraphs>
  <Slides>22</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Calibri</vt:lpstr>
      <vt:lpstr>Calibri Light</vt:lpstr>
      <vt:lpstr>Times New Roman</vt:lpstr>
      <vt:lpstr>Wingdings</vt:lpstr>
      <vt:lpstr>Thème Office</vt:lpstr>
      <vt:lpstr>Présentation PowerPoint</vt:lpstr>
      <vt:lpstr>Présentation PowerPoint</vt:lpstr>
      <vt:lpstr>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vt:lpstr>
      <vt:lpstr> </vt:lpstr>
      <vt:lpstr> </vt:lpstr>
      <vt:lpstr> </vt:lpstr>
      <vt:lpstr> </vt:lpstr>
      <vt:lpstr> </vt:lpstr>
      <vt:lpstr> </vt:lpstr>
      <vt:lpstr> </vt:lpstr>
      <vt:lpstr>Présentation PowerPoint</vt:lpstr>
      <vt:lpstr>Merci pour votre  attention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Moussa SANOGO</dc:creator>
  <cp:lastModifiedBy>Rene BAZIE</cp:lastModifiedBy>
  <cp:revision>614</cp:revision>
  <dcterms:created xsi:type="dcterms:W3CDTF">2022-04-13T13:49:17Z</dcterms:created>
  <dcterms:modified xsi:type="dcterms:W3CDTF">2023-03-07T11:16:23Z</dcterms:modified>
</cp:coreProperties>
</file>